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sldIdLst>
    <p:sldId id="256" r:id="rId2"/>
    <p:sldId id="273" r:id="rId3"/>
    <p:sldId id="275" r:id="rId4"/>
    <p:sldId id="277" r:id="rId5"/>
    <p:sldId id="278" r:id="rId6"/>
    <p:sldId id="272" r:id="rId7"/>
    <p:sldId id="280" r:id="rId8"/>
    <p:sldId id="281" r:id="rId9"/>
    <p:sldId id="288" r:id="rId10"/>
    <p:sldId id="276" r:id="rId11"/>
    <p:sldId id="282" r:id="rId12"/>
    <p:sldId id="283" r:id="rId13"/>
    <p:sldId id="289" r:id="rId14"/>
    <p:sldId id="368" r:id="rId15"/>
    <p:sldId id="369" r:id="rId16"/>
    <p:sldId id="370" r:id="rId17"/>
    <p:sldId id="371" r:id="rId18"/>
    <p:sldId id="291" r:id="rId19"/>
    <p:sldId id="292" r:id="rId20"/>
    <p:sldId id="293" r:id="rId21"/>
    <p:sldId id="294" r:id="rId22"/>
    <p:sldId id="285" r:id="rId23"/>
    <p:sldId id="295" r:id="rId24"/>
    <p:sldId id="296" r:id="rId25"/>
    <p:sldId id="290" r:id="rId26"/>
    <p:sldId id="279" r:id="rId27"/>
    <p:sldId id="286" r:id="rId28"/>
    <p:sldId id="366" r:id="rId29"/>
    <p:sldId id="365" r:id="rId30"/>
    <p:sldId id="257" r:id="rId31"/>
    <p:sldId id="301" r:id="rId32"/>
    <p:sldId id="302" r:id="rId33"/>
    <p:sldId id="305" r:id="rId34"/>
    <p:sldId id="317" r:id="rId35"/>
    <p:sldId id="323" r:id="rId36"/>
    <p:sldId id="335" r:id="rId37"/>
    <p:sldId id="336" r:id="rId38"/>
    <p:sldId id="337" r:id="rId39"/>
    <p:sldId id="338" r:id="rId40"/>
    <p:sldId id="339" r:id="rId41"/>
    <p:sldId id="319" r:id="rId42"/>
    <p:sldId id="349" r:id="rId43"/>
    <p:sldId id="343" r:id="rId44"/>
    <p:sldId id="344" r:id="rId45"/>
    <p:sldId id="352" r:id="rId46"/>
    <p:sldId id="320" r:id="rId47"/>
    <p:sldId id="350" r:id="rId48"/>
    <p:sldId id="306" r:id="rId49"/>
    <p:sldId id="322" r:id="rId50"/>
    <p:sldId id="321" r:id="rId51"/>
    <p:sldId id="342" r:id="rId52"/>
    <p:sldId id="318" r:id="rId53"/>
    <p:sldId id="270" r:id="rId54"/>
    <p:sldId id="271" r:id="rId55"/>
    <p:sldId id="341" r:id="rId56"/>
    <p:sldId id="340" r:id="rId57"/>
    <p:sldId id="345" r:id="rId58"/>
    <p:sldId id="346" r:id="rId59"/>
    <p:sldId id="347" r:id="rId60"/>
    <p:sldId id="348" r:id="rId61"/>
    <p:sldId id="284" r:id="rId62"/>
    <p:sldId id="351" r:id="rId63"/>
    <p:sldId id="353" r:id="rId64"/>
    <p:sldId id="354" r:id="rId65"/>
    <p:sldId id="355" r:id="rId66"/>
    <p:sldId id="356" r:id="rId67"/>
    <p:sldId id="357" r:id="rId68"/>
    <p:sldId id="358" r:id="rId69"/>
    <p:sldId id="372" r:id="rId70"/>
    <p:sldId id="377" r:id="rId71"/>
    <p:sldId id="373" r:id="rId72"/>
    <p:sldId id="375" r:id="rId73"/>
    <p:sldId id="374" r:id="rId74"/>
    <p:sldId id="376" r:id="rId75"/>
    <p:sldId id="360" r:id="rId76"/>
    <p:sldId id="359" r:id="rId77"/>
    <p:sldId id="258" r:id="rId78"/>
    <p:sldId id="362" r:id="rId79"/>
    <p:sldId id="363" r:id="rId80"/>
    <p:sldId id="261" r:id="rId81"/>
    <p:sldId id="262" r:id="rId82"/>
    <p:sldId id="263" r:id="rId83"/>
    <p:sldId id="264" r:id="rId84"/>
    <p:sldId id="266" r:id="rId85"/>
    <p:sldId id="267" r:id="rId86"/>
    <p:sldId id="268" r:id="rId87"/>
    <p:sldId id="269" r:id="rId88"/>
    <p:sldId id="260" r:id="rId89"/>
    <p:sldId id="265" r:id="rId90"/>
    <p:sldId id="361" r:id="rId91"/>
    <p:sldId id="364" r:id="rId92"/>
    <p:sldId id="367" r:id="rId93"/>
    <p:sldId id="287" r:id="rId9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>
        <p:scale>
          <a:sx n="64" d="100"/>
          <a:sy n="64" d="100"/>
        </p:scale>
        <p:origin x="173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54D69-53B5-43CC-B0FC-94BD7BB3F7F9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C59DB-A96B-4608-8E4A-4E57CF1721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832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333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682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72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897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7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447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5204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696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64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441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061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73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262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341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476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40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D5FD-DAE3-4384-AC73-51E9F386AB44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12CECF-E5D7-4D51-99A7-5E9B5A73F6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97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s.fe.up.pt/tools/jackdaw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github.com/jperdek/variabilityMgmtCodeConstructsComplexity/tree/master/astConverterAndComplexityEvaluato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991/csic-15.2015.9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991/csic-15.2015.9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aspectc.org/Download.php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orwelldevcpp.blogspot.com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pectc.org/doc/aosd-2005-demo.pdf" TargetMode="External"/><Relationship Id="rId2" Type="http://schemas.openxmlformats.org/officeDocument/2006/relationships/hyperlink" Target="https://www.aspectc.org/Publications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642-35551-6_3" TargetMode="External"/><Relationship Id="rId2" Type="http://schemas.openxmlformats.org/officeDocument/2006/relationships/hyperlink" Target="https://www.manning.com/books/aspectj-in-action-second-edi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de.google.com/archive/p/canto-js/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84C85-E4E7-34FE-AB73-557E77B16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204" y="2840255"/>
            <a:ext cx="7766936" cy="1646302"/>
          </a:xfrm>
        </p:spPr>
        <p:txBody>
          <a:bodyPr/>
          <a:lstStyle/>
          <a:p>
            <a:r>
              <a:rPr lang="en-US" sz="6000" b="1" dirty="0"/>
              <a:t>Advanced Topics in Aspect-Oriented Languages:</a:t>
            </a:r>
            <a:endParaRPr lang="sk-SK" sz="6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81A62D-DF87-3AAF-010F-E28CAC3A2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490" y="4541786"/>
            <a:ext cx="7766936" cy="1096899"/>
          </a:xfrm>
        </p:spPr>
        <p:txBody>
          <a:bodyPr/>
          <a:lstStyle/>
          <a:p>
            <a:r>
              <a:rPr lang="en-US" dirty="0"/>
              <a:t>AspectJ Programming Language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755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19AF0-6E22-AEC9-7B23-41A947D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63" y="296618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After Throwing Aspect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6B459A5-8D15-BDFA-59A4-2647181D6017}"/>
              </a:ext>
            </a:extLst>
          </p:cNvPr>
          <p:cNvSpPr txBox="1"/>
          <p:nvPr/>
        </p:nvSpPr>
        <p:spPr>
          <a:xfrm>
            <a:off x="435720" y="1667735"/>
            <a:ext cx="106708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@Component</a:t>
            </a:r>
          </a:p>
          <a:p>
            <a:r>
              <a:rPr lang="sk-SK" sz="2400" b="1" dirty="0"/>
              <a:t>@Aspect</a:t>
            </a:r>
          </a:p>
          <a:p>
            <a:r>
              <a:rPr lang="sk-SK" sz="2400" dirty="0" err="1"/>
              <a:t>public</a:t>
            </a:r>
            <a:r>
              <a:rPr lang="sk-SK" sz="2400" dirty="0"/>
              <a:t> </a:t>
            </a:r>
            <a:r>
              <a:rPr lang="sk-SK" sz="2400" dirty="0" err="1"/>
              <a:t>class</a:t>
            </a:r>
            <a:r>
              <a:rPr lang="sk-SK" sz="2400" dirty="0"/>
              <a:t> </a:t>
            </a:r>
            <a:r>
              <a:rPr lang="sk-SK" sz="2400" dirty="0" err="1"/>
              <a:t>ExceptionLoggingAspect</a:t>
            </a:r>
            <a:r>
              <a:rPr lang="sk-SK" sz="2400" dirty="0"/>
              <a:t> {</a:t>
            </a:r>
          </a:p>
          <a:p>
            <a:r>
              <a:rPr lang="sk-SK" sz="2400" dirty="0"/>
              <a:t>	</a:t>
            </a:r>
            <a:r>
              <a:rPr lang="sk-SK" sz="2400" dirty="0" err="1"/>
              <a:t>Logger</a:t>
            </a:r>
            <a:r>
              <a:rPr lang="sk-SK" sz="2400" dirty="0"/>
              <a:t> </a:t>
            </a:r>
            <a:r>
              <a:rPr lang="sk-SK" sz="2400" dirty="0" err="1"/>
              <a:t>logger</a:t>
            </a:r>
            <a:r>
              <a:rPr lang="sk-SK" sz="2400" dirty="0"/>
              <a:t> = </a:t>
            </a:r>
            <a:r>
              <a:rPr lang="sk-SK" sz="2400" dirty="0" err="1"/>
              <a:t>LoggerFactory.getLogger</a:t>
            </a:r>
            <a:r>
              <a:rPr lang="sk-SK" sz="2400" dirty="0"/>
              <a:t>(</a:t>
            </a:r>
            <a:r>
              <a:rPr lang="sk-SK" sz="2400" dirty="0" err="1"/>
              <a:t>ExceptionLoggingAspect.class</a:t>
            </a:r>
            <a:r>
              <a:rPr lang="sk-SK" sz="2400" dirty="0"/>
              <a:t>);</a:t>
            </a:r>
          </a:p>
          <a:p>
            <a:r>
              <a:rPr lang="sk-SK" sz="2400" dirty="0"/>
              <a:t>						</a:t>
            </a:r>
          </a:p>
          <a:p>
            <a:r>
              <a:rPr lang="sk-SK" sz="2400" dirty="0"/>
              <a:t>	</a:t>
            </a:r>
            <a:r>
              <a:rPr lang="sk-SK" sz="2400" b="1" dirty="0"/>
              <a:t>@AfterThrowing(</a:t>
            </a:r>
          </a:p>
          <a:p>
            <a:r>
              <a:rPr lang="sk-SK" sz="2400" b="1" dirty="0"/>
              <a:t>		"</a:t>
            </a:r>
            <a:r>
              <a:rPr lang="sk-SK" sz="2400" b="1" dirty="0" err="1"/>
              <a:t>SystemArhitecture.Repository</a:t>
            </a:r>
            <a:r>
              <a:rPr lang="sk-SK" sz="2400" b="1" dirty="0"/>
              <a:t>() </a:t>
            </a:r>
            <a:endParaRPr lang="en-US" sz="2400" b="1" dirty="0"/>
          </a:p>
          <a:p>
            <a:r>
              <a:rPr lang="en-US" sz="2400" b="1" dirty="0"/>
              <a:t>			</a:t>
            </a:r>
            <a:r>
              <a:rPr lang="sk-SK" sz="2400" b="1" dirty="0"/>
              <a:t>|| </a:t>
            </a:r>
            <a:r>
              <a:rPr lang="sk-SK" sz="2400" b="1" dirty="0" err="1"/>
              <a:t>SystemArchitecture.Service</a:t>
            </a:r>
            <a:r>
              <a:rPr lang="sk-SK" sz="2400" b="1" dirty="0"/>
              <a:t>()",</a:t>
            </a:r>
            <a:r>
              <a:rPr lang="en-US" sz="2400" b="1" dirty="0"/>
              <a:t> </a:t>
            </a:r>
            <a:r>
              <a:rPr lang="sk-SK" sz="2400" b="1" dirty="0" err="1"/>
              <a:t>throwing</a:t>
            </a:r>
            <a:r>
              <a:rPr lang="sk-SK" sz="2400" b="1" dirty="0"/>
              <a:t> = "ex“</a:t>
            </a:r>
            <a:r>
              <a:rPr lang="en-US" sz="2400" b="1" dirty="0"/>
              <a:t> </a:t>
            </a:r>
            <a:r>
              <a:rPr lang="sk-SK" sz="2400" b="1" dirty="0"/>
              <a:t>)</a:t>
            </a:r>
          </a:p>
          <a:p>
            <a:r>
              <a:rPr lang="sk-SK" sz="2400" dirty="0"/>
              <a:t>	</a:t>
            </a:r>
            <a:r>
              <a:rPr lang="sk-SK" sz="2400" dirty="0" err="1"/>
              <a:t>public</a:t>
            </a:r>
            <a:r>
              <a:rPr lang="sk-SK" sz="2400" dirty="0"/>
              <a:t> </a:t>
            </a:r>
            <a:r>
              <a:rPr lang="sk-SK" sz="2400" dirty="0" err="1"/>
              <a:t>void</a:t>
            </a:r>
            <a:r>
              <a:rPr lang="sk-SK" sz="2400" dirty="0"/>
              <a:t> </a:t>
            </a:r>
            <a:r>
              <a:rPr lang="sk-SK" sz="2400" dirty="0" err="1"/>
              <a:t>logException</a:t>
            </a:r>
            <a:r>
              <a:rPr lang="sk-SK" sz="2400" dirty="0"/>
              <a:t>(</a:t>
            </a:r>
            <a:r>
              <a:rPr lang="sk-SK" sz="2400" dirty="0" err="1"/>
              <a:t>Exception</a:t>
            </a:r>
            <a:r>
              <a:rPr lang="sk-SK" sz="2400" dirty="0"/>
              <a:t> ex) {</a:t>
            </a:r>
          </a:p>
          <a:p>
            <a:r>
              <a:rPr lang="sk-SK" sz="2400" dirty="0"/>
              <a:t>		</a:t>
            </a:r>
            <a:r>
              <a:rPr lang="sk-SK" sz="2400" dirty="0" err="1"/>
              <a:t>logger.error</a:t>
            </a:r>
            <a:r>
              <a:rPr lang="sk-SK" sz="2400" dirty="0"/>
              <a:t>("</a:t>
            </a:r>
            <a:r>
              <a:rPr lang="sk-SK" sz="2400" dirty="0" err="1"/>
              <a:t>Exception</a:t>
            </a:r>
            <a:r>
              <a:rPr lang="sk-SK" sz="2400" dirty="0"/>
              <a:t>", ex);</a:t>
            </a:r>
          </a:p>
          <a:p>
            <a:r>
              <a:rPr lang="sk-SK" sz="2400" dirty="0"/>
              <a:t>	}</a:t>
            </a:r>
          </a:p>
          <a:p>
            <a:r>
              <a:rPr lang="sk-SK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7238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19AF0-6E22-AEC9-7B23-41A947D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63" y="296618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After Throwing Aspect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6B459A5-8D15-BDFA-59A4-2647181D6017}"/>
              </a:ext>
            </a:extLst>
          </p:cNvPr>
          <p:cNvSpPr txBox="1"/>
          <p:nvPr/>
        </p:nvSpPr>
        <p:spPr>
          <a:xfrm>
            <a:off x="435720" y="1667735"/>
            <a:ext cx="106708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@Component</a:t>
            </a:r>
          </a:p>
          <a:p>
            <a:r>
              <a:rPr lang="sk-SK" sz="2400" b="1" dirty="0"/>
              <a:t>@Aspect</a:t>
            </a:r>
          </a:p>
          <a:p>
            <a:r>
              <a:rPr lang="sk-SK" sz="2400" dirty="0" err="1"/>
              <a:t>public</a:t>
            </a:r>
            <a:r>
              <a:rPr lang="sk-SK" sz="2400" dirty="0"/>
              <a:t> </a:t>
            </a:r>
            <a:r>
              <a:rPr lang="sk-SK" sz="2400" dirty="0" err="1"/>
              <a:t>class</a:t>
            </a:r>
            <a:r>
              <a:rPr lang="sk-SK" sz="2400" dirty="0"/>
              <a:t> </a:t>
            </a:r>
            <a:r>
              <a:rPr lang="sk-SK" sz="2400" dirty="0" err="1"/>
              <a:t>ExceptionLoggingAspect</a:t>
            </a:r>
            <a:r>
              <a:rPr lang="sk-SK" sz="2400" dirty="0"/>
              <a:t> {</a:t>
            </a:r>
          </a:p>
          <a:p>
            <a:r>
              <a:rPr lang="sk-SK" sz="2400" dirty="0"/>
              <a:t>	</a:t>
            </a:r>
            <a:r>
              <a:rPr lang="sk-SK" sz="2400" dirty="0" err="1"/>
              <a:t>Logger</a:t>
            </a:r>
            <a:r>
              <a:rPr lang="sk-SK" sz="2400" dirty="0"/>
              <a:t> </a:t>
            </a:r>
            <a:r>
              <a:rPr lang="sk-SK" sz="2400" dirty="0" err="1"/>
              <a:t>logger</a:t>
            </a:r>
            <a:r>
              <a:rPr lang="sk-SK" sz="2400" dirty="0"/>
              <a:t> = </a:t>
            </a:r>
            <a:r>
              <a:rPr lang="sk-SK" sz="2400" dirty="0" err="1"/>
              <a:t>LoggerFactory.getLogger</a:t>
            </a:r>
            <a:r>
              <a:rPr lang="sk-SK" sz="2400" dirty="0"/>
              <a:t>(</a:t>
            </a:r>
            <a:r>
              <a:rPr lang="sk-SK" sz="2400" dirty="0" err="1"/>
              <a:t>ExceptionLoggingAspect.class</a:t>
            </a:r>
            <a:r>
              <a:rPr lang="sk-SK" sz="2400" dirty="0"/>
              <a:t>);</a:t>
            </a:r>
          </a:p>
          <a:p>
            <a:r>
              <a:rPr lang="sk-SK" sz="2400" dirty="0"/>
              <a:t>						</a:t>
            </a:r>
          </a:p>
          <a:p>
            <a:r>
              <a:rPr lang="sk-SK" sz="2400" dirty="0"/>
              <a:t>	</a:t>
            </a:r>
            <a:r>
              <a:rPr lang="sk-SK" sz="2400" b="1" dirty="0"/>
              <a:t>@AfterThrowing(</a:t>
            </a:r>
            <a:r>
              <a:rPr lang="en-US" sz="2400" b="1" dirty="0"/>
              <a:t>pointcut =</a:t>
            </a:r>
            <a:endParaRPr lang="sk-SK" sz="2400" b="1" dirty="0"/>
          </a:p>
          <a:p>
            <a:r>
              <a:rPr lang="sk-SK" sz="2400" b="1" dirty="0"/>
              <a:t>		"</a:t>
            </a:r>
            <a:r>
              <a:rPr lang="sk-SK" sz="2400" b="1" dirty="0" err="1"/>
              <a:t>SystemArhitecture.Repository</a:t>
            </a:r>
            <a:r>
              <a:rPr lang="sk-SK" sz="2400" b="1" dirty="0"/>
              <a:t>() </a:t>
            </a:r>
            <a:endParaRPr lang="en-US" sz="2400" b="1" dirty="0"/>
          </a:p>
          <a:p>
            <a:r>
              <a:rPr lang="en-US" sz="2400" b="1" dirty="0"/>
              <a:t>			</a:t>
            </a:r>
            <a:r>
              <a:rPr lang="sk-SK" sz="2400" b="1" dirty="0"/>
              <a:t>|| </a:t>
            </a:r>
            <a:r>
              <a:rPr lang="sk-SK" sz="2400" b="1" dirty="0" err="1"/>
              <a:t>SystemArchitecture.Service</a:t>
            </a:r>
            <a:r>
              <a:rPr lang="sk-SK" sz="2400" b="1" dirty="0"/>
              <a:t>()",</a:t>
            </a:r>
            <a:r>
              <a:rPr lang="en-US" sz="2400" b="1" dirty="0"/>
              <a:t> </a:t>
            </a:r>
            <a:r>
              <a:rPr lang="sk-SK" sz="2400" b="1" dirty="0" err="1"/>
              <a:t>throwing</a:t>
            </a:r>
            <a:r>
              <a:rPr lang="sk-SK" sz="2400" b="1" dirty="0"/>
              <a:t> = "ex“</a:t>
            </a:r>
            <a:r>
              <a:rPr lang="en-US" sz="2400" b="1" dirty="0"/>
              <a:t> </a:t>
            </a:r>
            <a:r>
              <a:rPr lang="sk-SK" sz="2400" b="1" dirty="0"/>
              <a:t>)</a:t>
            </a:r>
          </a:p>
          <a:p>
            <a:r>
              <a:rPr lang="sk-SK" sz="2400" dirty="0"/>
              <a:t>	</a:t>
            </a:r>
            <a:r>
              <a:rPr lang="sk-SK" sz="2400" dirty="0" err="1"/>
              <a:t>public</a:t>
            </a:r>
            <a:r>
              <a:rPr lang="sk-SK" sz="2400" dirty="0"/>
              <a:t> </a:t>
            </a:r>
            <a:r>
              <a:rPr lang="sk-SK" sz="2400" dirty="0" err="1"/>
              <a:t>void</a:t>
            </a:r>
            <a:r>
              <a:rPr lang="sk-SK" sz="2400" dirty="0"/>
              <a:t> </a:t>
            </a:r>
            <a:r>
              <a:rPr lang="sk-SK" sz="2400" dirty="0" err="1"/>
              <a:t>logException</a:t>
            </a:r>
            <a:r>
              <a:rPr lang="sk-SK" sz="2400" dirty="0"/>
              <a:t>(</a:t>
            </a:r>
            <a:r>
              <a:rPr lang="sk-SK" sz="2400" dirty="0" err="1"/>
              <a:t>Exception</a:t>
            </a:r>
            <a:r>
              <a:rPr lang="sk-SK" sz="2400" dirty="0"/>
              <a:t> ex) {</a:t>
            </a:r>
          </a:p>
          <a:p>
            <a:r>
              <a:rPr lang="sk-SK" sz="2400" dirty="0"/>
              <a:t>		</a:t>
            </a:r>
            <a:r>
              <a:rPr lang="sk-SK" sz="2400" dirty="0" err="1"/>
              <a:t>logger.error</a:t>
            </a:r>
            <a:r>
              <a:rPr lang="sk-SK" sz="2400" dirty="0"/>
              <a:t>("</a:t>
            </a:r>
            <a:r>
              <a:rPr lang="sk-SK" sz="2400" dirty="0" err="1"/>
              <a:t>Exception</a:t>
            </a:r>
            <a:r>
              <a:rPr lang="sk-SK" sz="2400" dirty="0"/>
              <a:t>", ex);</a:t>
            </a:r>
          </a:p>
          <a:p>
            <a:r>
              <a:rPr lang="sk-SK" sz="2400" dirty="0"/>
              <a:t>	}</a:t>
            </a:r>
          </a:p>
          <a:p>
            <a:r>
              <a:rPr lang="sk-SK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5496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19AF0-6E22-AEC9-7B23-41A947D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63" y="296618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After Returning Aspect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6B459A5-8D15-BDFA-59A4-2647181D6017}"/>
              </a:ext>
            </a:extLst>
          </p:cNvPr>
          <p:cNvSpPr txBox="1"/>
          <p:nvPr/>
        </p:nvSpPr>
        <p:spPr>
          <a:xfrm>
            <a:off x="441857" y="2134141"/>
            <a:ext cx="106708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@Component</a:t>
            </a:r>
          </a:p>
          <a:p>
            <a:r>
              <a:rPr lang="sk-SK" sz="2400" b="1" dirty="0"/>
              <a:t>@Aspect</a:t>
            </a:r>
          </a:p>
          <a:p>
            <a:r>
              <a:rPr lang="sk-SK" sz="2400" dirty="0" err="1"/>
              <a:t>public</a:t>
            </a:r>
            <a:r>
              <a:rPr lang="sk-SK" sz="2400" dirty="0"/>
              <a:t> </a:t>
            </a:r>
            <a:r>
              <a:rPr lang="sk-SK" sz="2400" dirty="0" err="1"/>
              <a:t>class</a:t>
            </a:r>
            <a:r>
              <a:rPr lang="sk-SK" sz="2400" dirty="0"/>
              <a:t> </a:t>
            </a:r>
            <a:r>
              <a:rPr lang="sk-SK" sz="2400" dirty="0" err="1"/>
              <a:t>OnReturnLoggingAspect</a:t>
            </a:r>
            <a:r>
              <a:rPr lang="sk-SK" sz="2400" dirty="0"/>
              <a:t> {</a:t>
            </a:r>
          </a:p>
          <a:p>
            <a:r>
              <a:rPr lang="sk-SK" sz="2400" dirty="0"/>
              <a:t>	</a:t>
            </a:r>
            <a:r>
              <a:rPr lang="sk-SK" sz="2400" dirty="0" err="1"/>
              <a:t>Logger</a:t>
            </a:r>
            <a:r>
              <a:rPr lang="sk-SK" sz="2400" dirty="0"/>
              <a:t> </a:t>
            </a:r>
            <a:r>
              <a:rPr lang="sk-SK" sz="2400" dirty="0" err="1"/>
              <a:t>logger</a:t>
            </a:r>
            <a:r>
              <a:rPr lang="sk-SK" sz="2400" dirty="0"/>
              <a:t> = </a:t>
            </a:r>
            <a:r>
              <a:rPr lang="sk-SK" sz="2400" dirty="0" err="1"/>
              <a:t>LoggerFactory.getLogger</a:t>
            </a:r>
            <a:r>
              <a:rPr lang="sk-SK" sz="2400" dirty="0"/>
              <a:t>(</a:t>
            </a:r>
            <a:r>
              <a:rPr lang="sk-SK" sz="2400" dirty="0" err="1"/>
              <a:t>ExceptionLoggingAspect.class</a:t>
            </a:r>
            <a:r>
              <a:rPr lang="sk-SK" sz="2400" dirty="0"/>
              <a:t>);</a:t>
            </a:r>
          </a:p>
          <a:p>
            <a:r>
              <a:rPr lang="sk-SK" sz="2400" dirty="0"/>
              <a:t>						</a:t>
            </a:r>
          </a:p>
          <a:p>
            <a:r>
              <a:rPr lang="sk-SK" sz="2400" dirty="0"/>
              <a:t>	</a:t>
            </a:r>
            <a:r>
              <a:rPr lang="sk-SK" sz="2400" b="1" dirty="0"/>
              <a:t>@After</a:t>
            </a:r>
            <a:r>
              <a:rPr lang="en-US" sz="2400" b="1" dirty="0"/>
              <a:t>Return</a:t>
            </a:r>
            <a:r>
              <a:rPr lang="sk-SK" sz="2400" b="1" dirty="0" err="1"/>
              <a:t>ing</a:t>
            </a:r>
            <a:r>
              <a:rPr lang="sk-SK" sz="2400" b="1" dirty="0"/>
              <a:t>(</a:t>
            </a:r>
            <a:r>
              <a:rPr lang="en-US" sz="2400" b="1" dirty="0"/>
              <a:t>pointcut = </a:t>
            </a:r>
            <a:endParaRPr lang="sk-SK" sz="2400" b="1" dirty="0"/>
          </a:p>
          <a:p>
            <a:r>
              <a:rPr lang="sk-SK" sz="2400" b="1" dirty="0"/>
              <a:t>		"</a:t>
            </a:r>
            <a:r>
              <a:rPr lang="sk-SK" sz="2400" b="1" dirty="0" err="1"/>
              <a:t>SystemArhitecture.Repository</a:t>
            </a:r>
            <a:r>
              <a:rPr lang="sk-SK" sz="2400" b="1" dirty="0"/>
              <a:t>() </a:t>
            </a:r>
            <a:endParaRPr lang="en-US" sz="2400" b="1" dirty="0"/>
          </a:p>
          <a:p>
            <a:r>
              <a:rPr lang="en-US" sz="2400" b="1" dirty="0"/>
              <a:t>			</a:t>
            </a:r>
            <a:r>
              <a:rPr lang="sk-SK" sz="2400" b="1" dirty="0"/>
              <a:t>|| </a:t>
            </a:r>
            <a:r>
              <a:rPr lang="sk-SK" sz="2400" b="1" dirty="0" err="1"/>
              <a:t>SystemArchitecture.Service</a:t>
            </a:r>
            <a:r>
              <a:rPr lang="sk-SK" sz="2400" b="1" dirty="0"/>
              <a:t>()",</a:t>
            </a:r>
            <a:r>
              <a:rPr lang="en-US" sz="2400" b="1" dirty="0"/>
              <a:t> returning</a:t>
            </a:r>
            <a:r>
              <a:rPr lang="sk-SK" sz="2400" b="1" dirty="0"/>
              <a:t> = "</a:t>
            </a:r>
            <a:r>
              <a:rPr lang="sk-SK" sz="2400" b="1" dirty="0" err="1">
                <a:solidFill>
                  <a:srgbClr val="FF0000"/>
                </a:solidFill>
              </a:rPr>
              <a:t>result</a:t>
            </a:r>
            <a:r>
              <a:rPr lang="sk-SK" sz="2400" b="1" dirty="0"/>
              <a:t>"</a:t>
            </a:r>
            <a:r>
              <a:rPr lang="en-US" sz="2400" b="1" dirty="0"/>
              <a:t> </a:t>
            </a:r>
            <a:r>
              <a:rPr lang="sk-SK" sz="2400" b="1" dirty="0"/>
              <a:t>)</a:t>
            </a:r>
          </a:p>
          <a:p>
            <a:r>
              <a:rPr lang="sk-SK" sz="2400" dirty="0"/>
              <a:t>	</a:t>
            </a:r>
            <a:r>
              <a:rPr lang="sk-SK" sz="2400" dirty="0" err="1"/>
              <a:t>public</a:t>
            </a:r>
            <a:r>
              <a:rPr lang="sk-SK" sz="2400" dirty="0"/>
              <a:t> </a:t>
            </a:r>
            <a:r>
              <a:rPr lang="sk-SK" sz="2400" dirty="0" err="1"/>
              <a:t>void</a:t>
            </a:r>
            <a:r>
              <a:rPr lang="sk-SK" sz="2400" dirty="0"/>
              <a:t> log (</a:t>
            </a:r>
            <a:r>
              <a:rPr lang="sk-SK" sz="2400" dirty="0" err="1"/>
              <a:t>Object</a:t>
            </a:r>
            <a:r>
              <a:rPr lang="sk-SK" sz="2400" dirty="0"/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result</a:t>
            </a:r>
            <a:r>
              <a:rPr lang="sk-SK" sz="2400" dirty="0"/>
              <a:t>) {</a:t>
            </a:r>
          </a:p>
          <a:p>
            <a:r>
              <a:rPr lang="sk-SK" sz="2400" dirty="0"/>
              <a:t>		logger.info("</a:t>
            </a:r>
            <a:r>
              <a:rPr lang="sk-SK" sz="2400" dirty="0" err="1"/>
              <a:t>Returned</a:t>
            </a:r>
            <a:r>
              <a:rPr lang="sk-SK" sz="2400" dirty="0"/>
              <a:t> „ + </a:t>
            </a:r>
            <a:r>
              <a:rPr lang="sk-SK" sz="2400" dirty="0" err="1"/>
              <a:t>result.toString</a:t>
            </a:r>
            <a:r>
              <a:rPr lang="en-US" sz="2400" dirty="0"/>
              <a:t>()</a:t>
            </a:r>
            <a:r>
              <a:rPr lang="sk-SK" sz="2400" dirty="0"/>
              <a:t>);</a:t>
            </a:r>
          </a:p>
          <a:p>
            <a:r>
              <a:rPr lang="sk-SK" sz="2400" dirty="0"/>
              <a:t>	}</a:t>
            </a:r>
          </a:p>
          <a:p>
            <a:r>
              <a:rPr lang="sk-SK" sz="2400" dirty="0"/>
              <a:t>}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54B4402-CAA1-4EA1-19FD-8727CED572BD}"/>
              </a:ext>
            </a:extLst>
          </p:cNvPr>
          <p:cNvSpPr txBox="1"/>
          <p:nvPr/>
        </p:nvSpPr>
        <p:spPr>
          <a:xfrm>
            <a:off x="3289385" y="1313299"/>
            <a:ext cx="559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-executed only if function successfully returns value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F4BF151-BCCA-B4C9-5D34-83B7070B7F99}"/>
              </a:ext>
            </a:extLst>
          </p:cNvPr>
          <p:cNvSpPr txBox="1"/>
          <p:nvPr/>
        </p:nvSpPr>
        <p:spPr>
          <a:xfrm>
            <a:off x="3289385" y="1682631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endParaRPr lang="sk-SK" dirty="0"/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FB9447D0-3C05-1912-CFCC-C3CA29A53A55}"/>
              </a:ext>
            </a:extLst>
          </p:cNvPr>
          <p:cNvSpPr/>
          <p:nvPr/>
        </p:nvSpPr>
        <p:spPr>
          <a:xfrm>
            <a:off x="7937274" y="4383811"/>
            <a:ext cx="632102" cy="3620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C5456A05-3CEB-07FA-C15D-C3529914F0C6}"/>
              </a:ext>
            </a:extLst>
          </p:cNvPr>
          <p:cNvSpPr/>
          <p:nvPr/>
        </p:nvSpPr>
        <p:spPr>
          <a:xfrm rot="5400000">
            <a:off x="5295153" y="4847402"/>
            <a:ext cx="516106" cy="7473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CA17824-F6B3-F6E1-BAA2-89B5CE2D0E20}"/>
              </a:ext>
            </a:extLst>
          </p:cNvPr>
          <p:cNvSpPr txBox="1"/>
          <p:nvPr/>
        </p:nvSpPr>
        <p:spPr>
          <a:xfrm>
            <a:off x="6942362" y="3675925"/>
            <a:ext cx="4865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/>
                <a:latin typeface="Inter"/>
              </a:rPr>
              <a:t>This name has to be the same as parameter </a:t>
            </a:r>
          </a:p>
          <a:p>
            <a:r>
              <a:rPr lang="en-US" sz="2000" b="1" dirty="0">
                <a:solidFill>
                  <a:srgbClr val="FF0000"/>
                </a:solidFill>
                <a:effectLst/>
                <a:latin typeface="Inter"/>
              </a:rPr>
              <a:t>of annotated advice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097220D-4B3F-BDAA-AC01-9627A8F04657}"/>
              </a:ext>
            </a:extLst>
          </p:cNvPr>
          <p:cNvSpPr txBox="1"/>
          <p:nvPr/>
        </p:nvSpPr>
        <p:spPr>
          <a:xfrm>
            <a:off x="6089190" y="5079038"/>
            <a:ext cx="2632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/>
                <a:latin typeface="Inter"/>
              </a:rPr>
              <a:t>Return value goes here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2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5B002-200A-609F-0835-F04537B2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77" y="278207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Pointcut Language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C2497A2-18A4-DA12-5564-8E5AFEDE94A3}"/>
              </a:ext>
            </a:extLst>
          </p:cNvPr>
          <p:cNvSpPr txBox="1"/>
          <p:nvPr/>
        </p:nvSpPr>
        <p:spPr>
          <a:xfrm>
            <a:off x="624596" y="1723896"/>
            <a:ext cx="4712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ANNOTATED METHOD</a:t>
            </a:r>
            <a:endParaRPr lang="sk-SK" sz="36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D8891FB-8989-1F3F-FE3F-118C1513660A}"/>
              </a:ext>
            </a:extLst>
          </p:cNvPr>
          <p:cNvSpPr txBox="1"/>
          <p:nvPr/>
        </p:nvSpPr>
        <p:spPr>
          <a:xfrm>
            <a:off x="1644693" y="2495117"/>
            <a:ext cx="955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err="1"/>
              <a:t>execution</a:t>
            </a:r>
            <a:r>
              <a:rPr lang="sk-SK" sz="3600" dirty="0"/>
              <a:t>(</a:t>
            </a:r>
            <a:r>
              <a:rPr lang="sk-SK" sz="3600" b="1" dirty="0">
                <a:solidFill>
                  <a:srgbClr val="00B0F0"/>
                </a:solidFill>
              </a:rPr>
              <a:t>@com.package.Annotation</a:t>
            </a:r>
            <a:r>
              <a:rPr lang="sk-SK" sz="3600" dirty="0"/>
              <a:t> * *(..))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BA40D44-10C5-3818-1219-AD872B4491B8}"/>
              </a:ext>
            </a:extLst>
          </p:cNvPr>
          <p:cNvSpPr txBox="1"/>
          <p:nvPr/>
        </p:nvSpPr>
        <p:spPr>
          <a:xfrm>
            <a:off x="1644693" y="4660424"/>
            <a:ext cx="10235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err="1"/>
              <a:t>execution</a:t>
            </a:r>
            <a:r>
              <a:rPr lang="sk-SK" sz="3600" dirty="0"/>
              <a:t>(* (</a:t>
            </a:r>
            <a:r>
              <a:rPr lang="sk-SK" sz="3600" b="1" dirty="0">
                <a:solidFill>
                  <a:srgbClr val="00B0F0"/>
                </a:solidFill>
              </a:rPr>
              <a:t>@com.package.Annotation </a:t>
            </a:r>
            <a:r>
              <a:rPr lang="sk-SK" sz="3600" dirty="0"/>
              <a:t>*).*(..))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4F51C7C-26C8-B07A-26B3-7F418BC616AB}"/>
              </a:ext>
            </a:extLst>
          </p:cNvPr>
          <p:cNvSpPr txBox="1"/>
          <p:nvPr/>
        </p:nvSpPr>
        <p:spPr>
          <a:xfrm>
            <a:off x="624596" y="3841443"/>
            <a:ext cx="418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ANNOTATED CLASS</a:t>
            </a:r>
            <a:endParaRPr lang="sk-SK" sz="3600" b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E65B753-8A17-9BA4-9E8E-BB95CD240A77}"/>
              </a:ext>
            </a:extLst>
          </p:cNvPr>
          <p:cNvSpPr txBox="1"/>
          <p:nvPr/>
        </p:nvSpPr>
        <p:spPr>
          <a:xfrm>
            <a:off x="6001900" y="1210347"/>
            <a:ext cx="315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Annotations in Pointcuts</a:t>
            </a:r>
            <a:endParaRPr lang="sk-SK" sz="2000" b="1" i="1" dirty="0"/>
          </a:p>
        </p:txBody>
      </p:sp>
    </p:spTree>
    <p:extLst>
      <p:ext uri="{BB962C8B-B14F-4D97-AF65-F5344CB8AC3E}">
        <p14:creationId xmlns:p14="http://schemas.microsoft.com/office/powerpoint/2010/main" val="182628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EA8E4-0BD5-5657-F1FF-E447CBE1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87" y="156238"/>
            <a:ext cx="10786419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Pointcut examples: </a:t>
            </a:r>
            <a:br>
              <a:rPr lang="en-US" sz="5400" b="1" dirty="0"/>
            </a:br>
            <a:r>
              <a:rPr lang="en-US" sz="5400" b="1" dirty="0"/>
              <a:t>		Application to Methods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E81EC1-7CA4-DE26-69E4-7D2D8523A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675004" cy="4541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/>
              <a:t>execution</a:t>
            </a:r>
            <a:r>
              <a:rPr lang="sk-SK" b="1" dirty="0"/>
              <a:t>(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b="1" dirty="0" err="1"/>
              <a:t>doSomething</a:t>
            </a:r>
            <a:r>
              <a:rPr lang="sk-SK" b="1" dirty="0"/>
              <a:t>())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refers to</a:t>
            </a:r>
            <a:r>
              <a:rPr lang="sk-SK" dirty="0"/>
              <a:t> </a:t>
            </a:r>
            <a:r>
              <a:rPr lang="sk-SK" dirty="0" err="1"/>
              <a:t>metod</a:t>
            </a:r>
            <a:r>
              <a:rPr lang="en-US" dirty="0"/>
              <a:t> execution</a:t>
            </a:r>
            <a:r>
              <a:rPr lang="sk-SK" dirty="0"/>
              <a:t>, de</a:t>
            </a:r>
            <a:r>
              <a:rPr lang="en-US" dirty="0" err="1"/>
              <a:t>claration</a:t>
            </a:r>
            <a:r>
              <a:rPr lang="en-US" dirty="0"/>
              <a:t> of method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return type</a:t>
            </a:r>
            <a:r>
              <a:rPr lang="sk-SK" dirty="0"/>
              <a:t> </a:t>
            </a:r>
            <a:r>
              <a:rPr lang="en-US" dirty="0"/>
              <a:t>is void</a:t>
            </a:r>
            <a:r>
              <a:rPr lang="sk-SK" dirty="0"/>
              <a:t>, met</a:t>
            </a:r>
            <a:r>
              <a:rPr lang="en-US" dirty="0"/>
              <a:t>hod named </a:t>
            </a:r>
            <a:r>
              <a:rPr lang="en-US" dirty="0" err="1"/>
              <a:t>doSomething</a:t>
            </a:r>
            <a:r>
              <a:rPr lang="sk-SK" dirty="0"/>
              <a:t>, </a:t>
            </a:r>
            <a:r>
              <a:rPr lang="en-US" dirty="0"/>
              <a:t>no </a:t>
            </a:r>
            <a:r>
              <a:rPr lang="sk-SK" dirty="0" err="1"/>
              <a:t>parame</a:t>
            </a:r>
            <a:r>
              <a:rPr lang="en-US" dirty="0" err="1"/>
              <a:t>ters</a:t>
            </a:r>
            <a:endParaRPr lang="sk-SK" dirty="0"/>
          </a:p>
          <a:p>
            <a:pPr marL="0" indent="0">
              <a:buNone/>
            </a:pPr>
            <a:r>
              <a:rPr lang="sk-SK" b="1" dirty="0" err="1"/>
              <a:t>execution</a:t>
            </a:r>
            <a:r>
              <a:rPr lang="sk-SK" b="1" dirty="0"/>
              <a:t>(* *(..))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-uses wildcards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* are </a:t>
            </a:r>
            <a:r>
              <a:rPr lang="sk-SK" b="1" dirty="0">
                <a:solidFill>
                  <a:srgbClr val="FF0000"/>
                </a:solidFill>
              </a:rPr>
              <a:t>WILDCARDS</a:t>
            </a:r>
            <a:r>
              <a:rPr lang="sk-SK" dirty="0"/>
              <a:t> – </a:t>
            </a:r>
            <a:r>
              <a:rPr lang="en-US" dirty="0"/>
              <a:t>the main strength of pointcuts</a:t>
            </a:r>
            <a:endParaRPr lang="sk-SK" dirty="0"/>
          </a:p>
          <a:p>
            <a:pPr marL="0" indent="0">
              <a:buNone/>
            </a:pPr>
            <a:r>
              <a:rPr lang="sk-SK" b="1" dirty="0" err="1"/>
              <a:t>execution</a:t>
            </a:r>
            <a:r>
              <a:rPr lang="sk-SK" b="1" dirty="0"/>
              <a:t>(* </a:t>
            </a:r>
            <a:r>
              <a:rPr lang="sk-SK" b="1" dirty="0" err="1"/>
              <a:t>hello</a:t>
            </a:r>
            <a:r>
              <a:rPr lang="sk-SK" b="1" dirty="0"/>
              <a:t>())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-met</a:t>
            </a:r>
            <a:r>
              <a:rPr lang="en-US" dirty="0"/>
              <a:t>hod called</a:t>
            </a:r>
            <a:r>
              <a:rPr lang="sk-SK" dirty="0"/>
              <a:t> </a:t>
            </a:r>
            <a:r>
              <a:rPr lang="sk-SK" dirty="0" err="1"/>
              <a:t>hello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-without</a:t>
            </a:r>
            <a:r>
              <a:rPr lang="sk-SK" dirty="0"/>
              <a:t> </a:t>
            </a:r>
            <a:r>
              <a:rPr lang="sk-SK" dirty="0" err="1"/>
              <a:t>paramet</a:t>
            </a:r>
            <a:r>
              <a:rPr lang="en-US" dirty="0" err="1"/>
              <a:t>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-any returning type </a:t>
            </a:r>
            <a:r>
              <a:rPr lang="sk-SK" dirty="0" err="1"/>
              <a:t>execution</a:t>
            </a:r>
            <a:r>
              <a:rPr lang="sk-SK" dirty="0"/>
              <a:t>(* </a:t>
            </a:r>
            <a:r>
              <a:rPr lang="sk-SK" dirty="0" err="1"/>
              <a:t>hello</a:t>
            </a:r>
            <a:r>
              <a:rPr lang="sk-SK" dirty="0"/>
              <a:t>(</a:t>
            </a:r>
            <a:r>
              <a:rPr lang="sk-SK" dirty="0" err="1"/>
              <a:t>int</a:t>
            </a:r>
            <a:r>
              <a:rPr lang="sk-SK" dirty="0"/>
              <a:t>, </a:t>
            </a:r>
            <a:r>
              <a:rPr lang="sk-SK" dirty="0" err="1"/>
              <a:t>int</a:t>
            </a:r>
            <a:r>
              <a:rPr lang="sk-SK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0194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169A65-3C83-E3D0-1A06-EE4C1CC4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45" y="2289464"/>
            <a:ext cx="8596668" cy="4166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 err="1"/>
              <a:t>execution</a:t>
            </a:r>
            <a:r>
              <a:rPr lang="sk-SK" b="1" dirty="0"/>
              <a:t>(* </a:t>
            </a:r>
            <a:r>
              <a:rPr lang="sk-SK" b="1" dirty="0" err="1"/>
              <a:t>hello</a:t>
            </a:r>
            <a:r>
              <a:rPr lang="sk-SK" b="1" dirty="0"/>
              <a:t>(*))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-met</a:t>
            </a:r>
            <a:r>
              <a:rPr lang="en-US" dirty="0"/>
              <a:t>hod called</a:t>
            </a:r>
            <a:r>
              <a:rPr lang="sk-SK" dirty="0"/>
              <a:t> </a:t>
            </a:r>
            <a:r>
              <a:rPr lang="sk-SK" dirty="0" err="1"/>
              <a:t>hello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-without</a:t>
            </a:r>
            <a:r>
              <a:rPr lang="sk-SK" dirty="0"/>
              <a:t> </a:t>
            </a:r>
            <a:r>
              <a:rPr lang="en-US" dirty="0"/>
              <a:t>one </a:t>
            </a:r>
            <a:r>
              <a:rPr lang="sk-SK" dirty="0" err="1"/>
              <a:t>paramet</a:t>
            </a:r>
            <a:r>
              <a:rPr lang="en-US" dirty="0"/>
              <a:t>er of any type</a:t>
            </a:r>
          </a:p>
          <a:p>
            <a:pPr marL="0" indent="0">
              <a:buNone/>
            </a:pPr>
            <a:r>
              <a:rPr lang="en-US" dirty="0"/>
              <a:t>	-any returning type </a:t>
            </a:r>
          </a:p>
          <a:p>
            <a:pPr marL="0" indent="0">
              <a:buNone/>
            </a:pPr>
            <a:r>
              <a:rPr lang="sk-SK" b="1" dirty="0" err="1"/>
              <a:t>execution</a:t>
            </a:r>
            <a:r>
              <a:rPr lang="sk-SK" b="1" dirty="0"/>
              <a:t>(* </a:t>
            </a:r>
            <a:r>
              <a:rPr lang="sk-SK" b="1" dirty="0" err="1"/>
              <a:t>hello</a:t>
            </a:r>
            <a:r>
              <a:rPr lang="sk-SK" b="1" dirty="0"/>
              <a:t>(</a:t>
            </a:r>
            <a:r>
              <a:rPr lang="sk-SK" b="1" dirty="0" err="1"/>
              <a:t>int</a:t>
            </a:r>
            <a:r>
              <a:rPr lang="sk-SK" b="1" dirty="0"/>
              <a:t>, </a:t>
            </a:r>
            <a:r>
              <a:rPr lang="sk-SK" b="1" dirty="0" err="1"/>
              <a:t>int</a:t>
            </a:r>
            <a:r>
              <a:rPr lang="sk-SK" b="1" dirty="0"/>
              <a:t>))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-met</a:t>
            </a:r>
            <a:r>
              <a:rPr lang="en-US" dirty="0"/>
              <a:t>hod called</a:t>
            </a:r>
            <a:r>
              <a:rPr lang="sk-SK" dirty="0"/>
              <a:t> </a:t>
            </a:r>
            <a:r>
              <a:rPr lang="sk-SK" dirty="0" err="1"/>
              <a:t>hello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-without</a:t>
            </a:r>
            <a:r>
              <a:rPr lang="sk-SK" dirty="0"/>
              <a:t> </a:t>
            </a:r>
            <a:r>
              <a:rPr lang="en-US" dirty="0"/>
              <a:t>two </a:t>
            </a:r>
            <a:r>
              <a:rPr lang="sk-SK" dirty="0" err="1"/>
              <a:t>paramet</a:t>
            </a:r>
            <a:r>
              <a:rPr lang="en-US" dirty="0"/>
              <a:t>er where both are integers </a:t>
            </a:r>
          </a:p>
          <a:p>
            <a:pPr marL="0" indent="0">
              <a:buNone/>
            </a:pPr>
            <a:r>
              <a:rPr lang="en-US" dirty="0"/>
              <a:t>	-any returning type </a:t>
            </a:r>
            <a:endParaRPr lang="sk-SK" dirty="0"/>
          </a:p>
          <a:p>
            <a:pPr marL="0" indent="0">
              <a:buNone/>
            </a:pPr>
            <a:r>
              <a:rPr lang="sk-SK" b="1" dirty="0" err="1"/>
              <a:t>execution</a:t>
            </a:r>
            <a:r>
              <a:rPr lang="sk-SK" b="1" dirty="0"/>
              <a:t>(* </a:t>
            </a:r>
            <a:r>
              <a:rPr lang="sk-SK" b="1" dirty="0" err="1"/>
              <a:t>hello</a:t>
            </a:r>
            <a:r>
              <a:rPr lang="sk-SK" b="1" dirty="0"/>
              <a:t>(..))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-met</a:t>
            </a:r>
            <a:r>
              <a:rPr lang="en-US" dirty="0"/>
              <a:t>h</a:t>
            </a:r>
            <a:r>
              <a:rPr lang="sk-SK" dirty="0"/>
              <a:t>od </a:t>
            </a:r>
            <a:r>
              <a:rPr lang="en-US" dirty="0"/>
              <a:t>called</a:t>
            </a:r>
            <a:r>
              <a:rPr lang="sk-SK" dirty="0"/>
              <a:t> </a:t>
            </a:r>
            <a:r>
              <a:rPr lang="sk-SK" dirty="0" err="1"/>
              <a:t>hello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-any</a:t>
            </a:r>
            <a:r>
              <a:rPr lang="sk-SK" dirty="0"/>
              <a:t> </a:t>
            </a:r>
            <a:r>
              <a:rPr lang="en-US" dirty="0"/>
              <a:t>number of parameters of any</a:t>
            </a:r>
            <a:r>
              <a:rPr lang="sk-SK" dirty="0"/>
              <a:t> typ</a:t>
            </a:r>
            <a:r>
              <a:rPr lang="en-US" dirty="0"/>
              <a:t>es</a:t>
            </a:r>
          </a:p>
          <a:p>
            <a:pPr marL="0" indent="0">
              <a:buNone/>
            </a:pPr>
            <a:r>
              <a:rPr lang="en-US" dirty="0"/>
              <a:t>	-any returning type</a:t>
            </a:r>
            <a:endParaRPr lang="sk-SK" dirty="0"/>
          </a:p>
          <a:p>
            <a:endParaRPr lang="sk-SK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CCE2DB3-6550-A97E-DA95-D974D38A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19" y="328072"/>
            <a:ext cx="10786419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Pointcut examples: </a:t>
            </a:r>
            <a:br>
              <a:rPr lang="en-US" sz="5400" b="1" dirty="0"/>
            </a:br>
            <a:r>
              <a:rPr lang="en-US" sz="5400" b="1" dirty="0"/>
              <a:t>			Application to Methods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256516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6EAD19-E92F-D678-EEA8-A980F577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571311" cy="43690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 err="1"/>
              <a:t>execution</a:t>
            </a:r>
            <a:r>
              <a:rPr lang="sk-SK" b="1" dirty="0"/>
              <a:t>(</a:t>
            </a:r>
            <a:r>
              <a:rPr lang="sk-SK" b="1" dirty="0" err="1"/>
              <a:t>int</a:t>
            </a:r>
            <a:r>
              <a:rPr lang="sk-SK" b="1" dirty="0"/>
              <a:t> </a:t>
            </a:r>
            <a:r>
              <a:rPr lang="sk-SK" b="1" dirty="0" err="1"/>
              <a:t>com.package.other.Service.hello</a:t>
            </a:r>
            <a:r>
              <a:rPr lang="sk-SK" b="1" dirty="0"/>
              <a:t>(</a:t>
            </a:r>
            <a:r>
              <a:rPr lang="sk-SK" b="1" dirty="0" err="1"/>
              <a:t>int</a:t>
            </a:r>
            <a:r>
              <a:rPr lang="sk-SK" b="1" dirty="0"/>
              <a:t>))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 defining information about package along with class and</a:t>
            </a:r>
            <a:r>
              <a:rPr lang="sk-SK" dirty="0"/>
              <a:t> met</a:t>
            </a:r>
            <a:r>
              <a:rPr lang="en-US" dirty="0"/>
              <a:t>hod</a:t>
            </a:r>
          </a:p>
          <a:p>
            <a:pPr marL="0" indent="0">
              <a:buNone/>
            </a:pPr>
            <a:r>
              <a:rPr lang="en-US" dirty="0"/>
              <a:t>	- class is called</a:t>
            </a:r>
            <a:r>
              <a:rPr lang="sk-SK" dirty="0"/>
              <a:t> Service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package is called</a:t>
            </a:r>
            <a:r>
              <a:rPr lang="sk-SK" dirty="0"/>
              <a:t>: </a:t>
            </a:r>
            <a:r>
              <a:rPr lang="sk-SK" b="1" dirty="0" err="1"/>
              <a:t>com.package.other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returning type is </a:t>
            </a:r>
            <a:r>
              <a:rPr lang="sk-SK" dirty="0" err="1"/>
              <a:t>int</a:t>
            </a:r>
            <a:r>
              <a:rPr lang="en-US" dirty="0" err="1"/>
              <a:t>eger</a:t>
            </a:r>
            <a:r>
              <a:rPr lang="en-US" dirty="0"/>
              <a:t> (</a:t>
            </a:r>
            <a:r>
              <a:rPr lang="en-US" b="1" dirty="0"/>
              <a:t>int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	- method has exactly one parameter with integer type (</a:t>
            </a:r>
            <a:r>
              <a:rPr lang="en-US" b="1" dirty="0"/>
              <a:t>int</a:t>
            </a:r>
            <a:r>
              <a:rPr lang="en-US" dirty="0"/>
              <a:t>)</a:t>
            </a:r>
            <a:endParaRPr lang="sk-SK" dirty="0"/>
          </a:p>
          <a:p>
            <a:pPr marL="0" indent="0">
              <a:buNone/>
            </a:pPr>
            <a:r>
              <a:rPr lang="sk-SK" b="1" dirty="0" err="1"/>
              <a:t>execution</a:t>
            </a:r>
            <a:r>
              <a:rPr lang="sk-SK" b="1" dirty="0"/>
              <a:t>(* </a:t>
            </a:r>
            <a:r>
              <a:rPr lang="sk-SK" b="1" dirty="0" err="1"/>
              <a:t>com.package</a:t>
            </a:r>
            <a:r>
              <a:rPr lang="sk-SK" b="1" dirty="0"/>
              <a:t>..*Service.*(..))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 with any returning type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 with any number and type of parameters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 any service name that ends with </a:t>
            </a:r>
            <a:r>
              <a:rPr lang="sk-SK" dirty="0"/>
              <a:t>Service	(</a:t>
            </a:r>
            <a:r>
              <a:rPr lang="sk-SK" b="1" dirty="0"/>
              <a:t>*Service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 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any class called</a:t>
            </a:r>
            <a:r>
              <a:rPr lang="sk-SK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Service 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 a package hierarchy starting with/rooted at </a:t>
            </a:r>
            <a:r>
              <a:rPr lang="sk-SK" sz="18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com.package</a:t>
            </a:r>
            <a:endParaRPr lang="sk-SK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	</a:t>
            </a:r>
            <a:r>
              <a:rPr lang="sk-SK" dirty="0">
                <a:latin typeface="+mj-lt"/>
              </a:rPr>
              <a:t>-</a:t>
            </a:r>
            <a:r>
              <a:rPr lang="en-US" dirty="0">
                <a:latin typeface="+mj-lt"/>
              </a:rPr>
              <a:t>or in other subpackage from </a:t>
            </a:r>
            <a:r>
              <a:rPr lang="sk-SK" b="1" dirty="0" err="1">
                <a:latin typeface="+mj-lt"/>
              </a:rPr>
              <a:t>com.package</a:t>
            </a:r>
            <a:r>
              <a:rPr lang="sk-SK" b="1" dirty="0">
                <a:latin typeface="+mj-lt"/>
              </a:rPr>
              <a:t> </a:t>
            </a:r>
            <a:r>
              <a:rPr lang="sk-SK" dirty="0">
                <a:latin typeface="+mj-lt"/>
              </a:rPr>
              <a:t>	-</a:t>
            </a:r>
            <a:r>
              <a:rPr lang="en-US" dirty="0">
                <a:latin typeface="+mj-lt"/>
              </a:rPr>
              <a:t>-------</a:t>
            </a:r>
            <a:r>
              <a:rPr lang="sk-SK" dirty="0">
                <a:latin typeface="+mj-lt"/>
              </a:rPr>
              <a:t>&gt; </a:t>
            </a:r>
            <a:r>
              <a:rPr lang="en-US" dirty="0">
                <a:latin typeface="+mj-lt"/>
              </a:rPr>
              <a:t>TWO DOTS </a:t>
            </a:r>
            <a:r>
              <a:rPr lang="sk-SK" dirty="0">
                <a:latin typeface="+mj-lt"/>
              </a:rPr>
              <a:t>(</a:t>
            </a:r>
            <a:r>
              <a:rPr lang="sk-SK" b="1" dirty="0">
                <a:latin typeface="+mj-lt"/>
              </a:rPr>
              <a:t>..</a:t>
            </a:r>
            <a:r>
              <a:rPr lang="sk-SK" dirty="0">
                <a:latin typeface="+mj-lt"/>
              </a:rPr>
              <a:t>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8E1D568-58EB-A892-F3AA-206DF96E2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87" y="156238"/>
            <a:ext cx="10786419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Pointcut examples: Application 			to Packages and Services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1592542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76424E-324A-08DB-7DE9-B31404DE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08" y="2145533"/>
            <a:ext cx="8596668" cy="45562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 err="1"/>
              <a:t>execution</a:t>
            </a:r>
            <a:r>
              <a:rPr lang="sk-SK" b="1" dirty="0"/>
              <a:t>(</a:t>
            </a:r>
            <a:r>
              <a:rPr lang="sk-SK" b="1" dirty="0">
                <a:solidFill>
                  <a:srgbClr val="FFC000"/>
                </a:solidFill>
              </a:rPr>
              <a:t>*</a:t>
            </a:r>
            <a:r>
              <a:rPr lang="sk-SK" b="1" dirty="0"/>
              <a:t> </a:t>
            </a:r>
            <a:r>
              <a:rPr lang="sk-SK" b="1" dirty="0">
                <a:solidFill>
                  <a:srgbClr val="00B0F0"/>
                </a:solidFill>
              </a:rPr>
              <a:t>*</a:t>
            </a:r>
            <a:r>
              <a:rPr lang="sk-SK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.*</a:t>
            </a:r>
            <a:r>
              <a:rPr lang="sk-SK" b="1" dirty="0">
                <a:solidFill>
                  <a:schemeClr val="tx1"/>
                </a:solidFill>
              </a:rPr>
              <a:t>(</a:t>
            </a:r>
            <a:r>
              <a:rPr lang="sk-SK" b="1" dirty="0">
                <a:solidFill>
                  <a:srgbClr val="7030A0"/>
                </a:solidFill>
              </a:rPr>
              <a:t>..</a:t>
            </a:r>
            <a:r>
              <a:rPr lang="sk-SK" b="1" dirty="0">
                <a:solidFill>
                  <a:schemeClr val="tx1"/>
                </a:solidFill>
              </a:rPr>
              <a:t>)</a:t>
            </a:r>
            <a:r>
              <a:rPr lang="sk-SK" b="1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 execution of any method </a:t>
            </a:r>
            <a:r>
              <a:rPr lang="sk-SK" dirty="0"/>
              <a:t>(</a:t>
            </a:r>
            <a:r>
              <a:rPr lang="sk-SK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.*</a:t>
            </a:r>
            <a:r>
              <a:rPr lang="sk-SK" dirty="0"/>
              <a:t>)</a:t>
            </a:r>
            <a:endParaRPr lang="en-US" dirty="0"/>
          </a:p>
          <a:p>
            <a:pPr marL="457200" lvl="1" indent="0">
              <a:buNone/>
            </a:pPr>
            <a:r>
              <a:rPr lang="sk-SK" dirty="0">
                <a:solidFill>
                  <a:srgbClr val="00B0F0"/>
                </a:solidFill>
              </a:rPr>
              <a:t>-</a:t>
            </a:r>
            <a:r>
              <a:rPr lang="en-US" dirty="0">
                <a:solidFill>
                  <a:srgbClr val="00B0F0"/>
                </a:solidFill>
              </a:rPr>
              <a:t> any class</a:t>
            </a:r>
            <a:endParaRPr lang="sk-SK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 in default package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>
                <a:solidFill>
                  <a:srgbClr val="FFC000"/>
                </a:solidFill>
              </a:rPr>
              <a:t>-</a:t>
            </a:r>
            <a:r>
              <a:rPr lang="en-US" dirty="0">
                <a:solidFill>
                  <a:srgbClr val="FFC000"/>
                </a:solidFill>
              </a:rPr>
              <a:t> with any returning type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>
                <a:solidFill>
                  <a:srgbClr val="7030A0"/>
                </a:solidFill>
              </a:rPr>
              <a:t>-</a:t>
            </a:r>
            <a:r>
              <a:rPr lang="en-US" dirty="0">
                <a:solidFill>
                  <a:srgbClr val="7030A0"/>
                </a:solidFill>
              </a:rPr>
              <a:t> with any number and type of parameters</a:t>
            </a:r>
            <a:endParaRPr lang="sk-SK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k-SK" b="1" dirty="0" err="1"/>
              <a:t>execution</a:t>
            </a:r>
            <a:r>
              <a:rPr lang="sk-SK" b="1" dirty="0"/>
              <a:t>(</a:t>
            </a:r>
            <a:r>
              <a:rPr lang="sk-SK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  <a:r>
              <a:rPr lang="sk-SK" b="1" dirty="0"/>
              <a:t> </a:t>
            </a:r>
            <a:r>
              <a:rPr lang="sk-SK" b="1" dirty="0">
                <a:solidFill>
                  <a:srgbClr val="7030A0"/>
                </a:solidFill>
              </a:rPr>
              <a:t>*</a:t>
            </a:r>
            <a:r>
              <a:rPr lang="en-US" b="1" dirty="0">
                <a:solidFill>
                  <a:srgbClr val="00B050"/>
                </a:solidFill>
              </a:rPr>
              <a:t>..</a:t>
            </a:r>
            <a:r>
              <a:rPr lang="sk-SK" b="1" dirty="0">
                <a:solidFill>
                  <a:srgbClr val="FFC000"/>
                </a:solidFill>
              </a:rPr>
              <a:t>*</a:t>
            </a:r>
            <a:r>
              <a:rPr lang="sk-SK" b="1" dirty="0">
                <a:solidFill>
                  <a:srgbClr val="FF0000"/>
                </a:solidFill>
              </a:rPr>
              <a:t>.*</a:t>
            </a:r>
            <a:r>
              <a:rPr lang="sk-SK" b="1" dirty="0"/>
              <a:t>(</a:t>
            </a:r>
            <a:r>
              <a:rPr lang="sk-SK" b="1" dirty="0">
                <a:solidFill>
                  <a:srgbClr val="00B0F0"/>
                </a:solidFill>
              </a:rPr>
              <a:t>..</a:t>
            </a:r>
            <a:r>
              <a:rPr lang="sk-SK" b="1" dirty="0"/>
              <a:t>))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execution of any method </a:t>
            </a:r>
            <a:r>
              <a:rPr lang="sk-SK" dirty="0"/>
              <a:t>(</a:t>
            </a:r>
            <a:r>
              <a:rPr lang="en-US" dirty="0"/>
              <a:t>the second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.*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with any number and type of parameters </a:t>
            </a:r>
            <a:r>
              <a:rPr lang="sk-SK" dirty="0"/>
              <a:t>(</a:t>
            </a:r>
            <a:r>
              <a:rPr lang="en-US" dirty="0"/>
              <a:t>the second</a:t>
            </a:r>
            <a:r>
              <a:rPr lang="sk-SK" dirty="0"/>
              <a:t> </a:t>
            </a:r>
            <a:r>
              <a:rPr lang="sk-SK" b="1" dirty="0">
                <a:solidFill>
                  <a:srgbClr val="00B0F0"/>
                </a:solidFill>
              </a:rPr>
              <a:t>..</a:t>
            </a:r>
            <a:r>
              <a:rPr lang="sk-SK" dirty="0"/>
              <a:t>, </a:t>
            </a:r>
            <a:r>
              <a:rPr lang="en-US" dirty="0"/>
              <a:t>or simply </a:t>
            </a:r>
            <a:r>
              <a:rPr lang="sk-SK" dirty="0"/>
              <a:t>(</a:t>
            </a:r>
            <a:r>
              <a:rPr lang="sk-SK" b="1" dirty="0">
                <a:solidFill>
                  <a:srgbClr val="00B0F0"/>
                </a:solidFill>
              </a:rPr>
              <a:t>..</a:t>
            </a:r>
            <a:r>
              <a:rPr lang="sk-SK" dirty="0"/>
              <a:t>))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with any returning type </a:t>
            </a:r>
            <a:r>
              <a:rPr lang="sk-SK" dirty="0"/>
              <a:t>(</a:t>
            </a:r>
            <a:r>
              <a:rPr lang="en-US" dirty="0"/>
              <a:t>the first</a:t>
            </a:r>
            <a:r>
              <a:rPr lang="sk-SK" dirty="0"/>
              <a:t> </a:t>
            </a:r>
            <a:r>
              <a:rPr lang="sk-SK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in any package</a:t>
            </a:r>
            <a:r>
              <a:rPr lang="sk-SK" dirty="0"/>
              <a:t> </a:t>
            </a:r>
            <a:r>
              <a:rPr lang="en-US" dirty="0"/>
              <a:t>(the second</a:t>
            </a:r>
            <a:r>
              <a:rPr lang="sk-SK" dirty="0"/>
              <a:t> </a:t>
            </a:r>
            <a:r>
              <a:rPr lang="sk-SK" b="1" dirty="0">
                <a:solidFill>
                  <a:srgbClr val="7030A0"/>
                </a:solidFill>
              </a:rPr>
              <a:t>*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with any class </a:t>
            </a:r>
            <a:r>
              <a:rPr lang="sk-SK" dirty="0"/>
              <a:t>(</a:t>
            </a:r>
            <a:r>
              <a:rPr lang="en-US" dirty="0"/>
              <a:t>the third</a:t>
            </a:r>
            <a:r>
              <a:rPr lang="sk-SK" dirty="0"/>
              <a:t> </a:t>
            </a:r>
            <a:r>
              <a:rPr lang="sk-SK" b="1" dirty="0">
                <a:solidFill>
                  <a:srgbClr val="FFC000"/>
                </a:solidFill>
              </a:rPr>
              <a:t>*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-</a:t>
            </a:r>
            <a:r>
              <a:rPr lang="en-US" dirty="0"/>
              <a:t>in any subpackage</a:t>
            </a:r>
            <a:r>
              <a:rPr lang="sk-SK" dirty="0"/>
              <a:t> (</a:t>
            </a:r>
            <a:r>
              <a:rPr lang="en-US" dirty="0"/>
              <a:t>the first</a:t>
            </a:r>
            <a:r>
              <a:rPr lang="sk-SK" dirty="0"/>
              <a:t> </a:t>
            </a:r>
            <a:r>
              <a:rPr lang="sk-SK" b="1" dirty="0">
                <a:solidFill>
                  <a:srgbClr val="00B050"/>
                </a:solidFill>
              </a:rPr>
              <a:t>..</a:t>
            </a:r>
            <a:r>
              <a:rPr lang="sk-SK" dirty="0"/>
              <a:t>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5EAB092-476D-A117-DD97-DF9125AA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87" y="156238"/>
            <a:ext cx="10786419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Pointcut examples: Application 			to Packages and Services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774464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CD281-1FAF-498D-4AF7-FBE24E28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99" y="425493"/>
            <a:ext cx="10177737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Name of Beans as Pointcuts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AF050B7-4D10-6397-3589-60720E6AA979}"/>
              </a:ext>
            </a:extLst>
          </p:cNvPr>
          <p:cNvSpPr txBox="1"/>
          <p:nvPr/>
        </p:nvSpPr>
        <p:spPr>
          <a:xfrm>
            <a:off x="2638222" y="2593187"/>
            <a:ext cx="248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>
                <a:solidFill>
                  <a:srgbClr val="00B0F0"/>
                </a:solidFill>
              </a:rPr>
              <a:t>bean</a:t>
            </a:r>
            <a:r>
              <a:rPr lang="sk-SK" sz="3600" b="1" dirty="0"/>
              <a:t>(*</a:t>
            </a:r>
            <a:r>
              <a:rPr lang="sk-SK" sz="3600" b="1" dirty="0" err="1"/>
              <a:t>Svc</a:t>
            </a:r>
            <a:r>
              <a:rPr lang="sk-SK" sz="3600" b="1" dirty="0"/>
              <a:t>)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8A5BDFBC-DF16-74D2-F394-6EC896681143}"/>
              </a:ext>
            </a:extLst>
          </p:cNvPr>
          <p:cNvSpPr txBox="1"/>
          <p:nvPr/>
        </p:nvSpPr>
        <p:spPr>
          <a:xfrm>
            <a:off x="3596231" y="4430926"/>
            <a:ext cx="460094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/>
              <a:t>1. Java </a:t>
            </a:r>
            <a:r>
              <a:rPr lang="sk-SK" sz="2800" b="1" dirty="0" err="1"/>
              <a:t>Config</a:t>
            </a:r>
            <a:r>
              <a:rPr lang="en-US" sz="2800" b="1" dirty="0" err="1"/>
              <a:t>uration</a:t>
            </a:r>
            <a:endParaRPr lang="sk-SK" sz="2800" b="1" dirty="0"/>
          </a:p>
          <a:p>
            <a:r>
              <a:rPr lang="sk-SK" dirty="0"/>
              <a:t>	-</a:t>
            </a:r>
            <a:r>
              <a:rPr lang="sk-SK" dirty="0" err="1"/>
              <a:t>bean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en-US" dirty="0"/>
              <a:t>notated methods</a:t>
            </a:r>
            <a:r>
              <a:rPr lang="sk-SK" dirty="0"/>
              <a:t> @bean</a:t>
            </a:r>
          </a:p>
          <a:p>
            <a:r>
              <a:rPr lang="sk-SK" sz="2800" b="1" dirty="0"/>
              <a:t>2. A</a:t>
            </a:r>
            <a:r>
              <a:rPr lang="en-US" sz="2800" b="1" dirty="0" err="1"/>
              <a:t>nnotation</a:t>
            </a:r>
            <a:r>
              <a:rPr lang="en-US" sz="2800" b="1" dirty="0"/>
              <a:t> parameter</a:t>
            </a:r>
            <a:endParaRPr lang="sk-SK" sz="2800" b="1" dirty="0"/>
          </a:p>
          <a:p>
            <a:r>
              <a:rPr lang="sk-SK" dirty="0"/>
              <a:t>	-@</a:t>
            </a:r>
            <a:r>
              <a:rPr lang="sk-SK" dirty="0" err="1"/>
              <a:t>Component</a:t>
            </a:r>
            <a:r>
              <a:rPr lang="sk-SK" dirty="0"/>
              <a:t>, @Service, @Repository</a:t>
            </a:r>
          </a:p>
          <a:p>
            <a:r>
              <a:rPr lang="sk-SK" sz="2800" b="1" dirty="0"/>
              <a:t>3. XML </a:t>
            </a:r>
            <a:r>
              <a:rPr lang="en-US" sz="2800" b="1" dirty="0"/>
              <a:t>configuration</a:t>
            </a:r>
            <a:endParaRPr lang="sk-SK" sz="2800" b="1" dirty="0"/>
          </a:p>
          <a:p>
            <a:r>
              <a:rPr lang="sk-SK" dirty="0"/>
              <a:t>	-id / </a:t>
            </a:r>
            <a:r>
              <a:rPr lang="sk-SK" dirty="0" err="1"/>
              <a:t>name</a:t>
            </a:r>
            <a:r>
              <a:rPr lang="sk-SK" dirty="0"/>
              <a:t> at</a:t>
            </a:r>
            <a:r>
              <a:rPr lang="en-US" dirty="0"/>
              <a:t>t</a:t>
            </a:r>
            <a:r>
              <a:rPr lang="sk-SK" dirty="0" err="1"/>
              <a:t>ribut</a:t>
            </a:r>
            <a:r>
              <a:rPr lang="en-US" dirty="0"/>
              <a:t>e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7772636-ACB1-A690-998F-D56D97A01E10}"/>
              </a:ext>
            </a:extLst>
          </p:cNvPr>
          <p:cNvSpPr txBox="1"/>
          <p:nvPr/>
        </p:nvSpPr>
        <p:spPr>
          <a:xfrm>
            <a:off x="789719" y="1989814"/>
            <a:ext cx="5943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BEAN THAT ENDS WITH Svc</a:t>
            </a:r>
            <a:endParaRPr lang="sk-SK" sz="36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563B3A3-0BE3-F24E-60D2-CDDCC7DD66F3}"/>
              </a:ext>
            </a:extLst>
          </p:cNvPr>
          <p:cNvSpPr txBox="1"/>
          <p:nvPr/>
        </p:nvSpPr>
        <p:spPr>
          <a:xfrm>
            <a:off x="789718" y="3745470"/>
            <a:ext cx="5785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BEAN PRECONFIGURATION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92430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9684E-A6FD-F37D-3B10-BD7D850F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735" y="225552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Spring AOP </a:t>
            </a:r>
            <a:br>
              <a:rPr lang="en-US" sz="5400" b="1" dirty="0"/>
            </a:br>
            <a:r>
              <a:rPr lang="en-US" sz="5400" b="1" dirty="0"/>
              <a:t>Proxies</a:t>
            </a:r>
            <a:endParaRPr lang="sk-SK" sz="5400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AF449E9-9C15-707F-BB53-8BDEAB493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408" y="3096594"/>
            <a:ext cx="5623626" cy="3761406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C0A86C-FBBF-8928-2DC1-A494D1A33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10" y="81722"/>
            <a:ext cx="10915294" cy="6550726"/>
          </a:xfrm>
        </p:spPr>
        <p:txBody>
          <a:bodyPr>
            <a:normAutofit fontScale="92500" lnSpcReduction="20000"/>
          </a:bodyPr>
          <a:lstStyle/>
          <a:p>
            <a:endParaRPr lang="sk-SK" dirty="0"/>
          </a:p>
          <a:p>
            <a:pPr marL="0" indent="0">
              <a:buNone/>
            </a:pPr>
            <a:r>
              <a:rPr lang="sk-SK" dirty="0"/>
              <a:t>-------------------</a:t>
            </a:r>
            <a:r>
              <a:rPr lang="en-US" dirty="0"/>
              <a:t>--------   </a:t>
            </a:r>
            <a:r>
              <a:rPr lang="sk-SK" dirty="0"/>
              <a:t> </a:t>
            </a:r>
            <a:r>
              <a:rPr lang="en-US" b="1" dirty="0"/>
              <a:t>calling</a:t>
            </a:r>
            <a:r>
              <a:rPr lang="sk-SK" b="1" dirty="0"/>
              <a:t> PROXY </a:t>
            </a:r>
            <a:r>
              <a:rPr lang="en-US" dirty="0"/>
              <a:t>	</a:t>
            </a:r>
            <a:r>
              <a:rPr lang="sk-SK" dirty="0"/>
              <a:t>/ </a:t>
            </a:r>
            <a:r>
              <a:rPr lang="en-US" dirty="0"/>
              <a:t>  </a:t>
            </a:r>
            <a:r>
              <a:rPr lang="sk-SK" dirty="0"/>
              <a:t>----------------   /</a:t>
            </a:r>
          </a:p>
          <a:p>
            <a:pPr marL="0" indent="0">
              <a:buNone/>
            </a:pPr>
            <a:r>
              <a:rPr lang="sk-SK" dirty="0"/>
              <a:t>-</a:t>
            </a:r>
            <a:r>
              <a:rPr lang="en-US" dirty="0"/>
              <a:t> </a:t>
            </a:r>
            <a:r>
              <a:rPr lang="en-US" b="1" u="sng" dirty="0"/>
              <a:t>Other</a:t>
            </a:r>
            <a:r>
              <a:rPr lang="sk-SK" b="1" u="sng" dirty="0"/>
              <a:t> </a:t>
            </a:r>
            <a:r>
              <a:rPr lang="en-US" b="1" u="sng" dirty="0"/>
              <a:t>S</a:t>
            </a:r>
            <a:r>
              <a:rPr lang="sk-SK" b="1" u="sng" dirty="0" err="1"/>
              <a:t>pring</a:t>
            </a:r>
            <a:r>
              <a:rPr lang="sk-SK" b="1" u="sng" dirty="0"/>
              <a:t> </a:t>
            </a:r>
            <a:r>
              <a:rPr lang="sk-SK" b="1" u="sng" dirty="0" err="1"/>
              <a:t>bean</a:t>
            </a:r>
            <a:r>
              <a:rPr lang="sk-SK" b="1" u="sng" dirty="0"/>
              <a:t> </a:t>
            </a:r>
            <a:r>
              <a:rPr lang="sk-SK" dirty="0"/>
              <a:t>- 	</a:t>
            </a:r>
            <a:r>
              <a:rPr lang="en-US" dirty="0"/>
              <a:t>    	-----</a:t>
            </a:r>
            <a:r>
              <a:rPr lang="sk-SK" dirty="0"/>
              <a:t>-&gt;	</a:t>
            </a:r>
            <a:r>
              <a:rPr lang="en-US" dirty="0"/>
              <a:t>       </a:t>
            </a:r>
            <a:r>
              <a:rPr lang="sk-SK" dirty="0"/>
              <a:t>/</a:t>
            </a:r>
            <a:r>
              <a:rPr lang="en-US" dirty="0"/>
              <a:t>  </a:t>
            </a:r>
            <a:r>
              <a:rPr lang="en-US" b="1" u="sng" dirty="0"/>
              <a:t>Original</a:t>
            </a:r>
            <a:r>
              <a:rPr lang="sk-SK" b="1" u="sng" dirty="0"/>
              <a:t> </a:t>
            </a:r>
            <a:r>
              <a:rPr lang="sk-SK" b="1" u="sng" dirty="0" err="1"/>
              <a:t>object</a:t>
            </a:r>
            <a:r>
              <a:rPr lang="en-US" dirty="0"/>
              <a:t> /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-------------------</a:t>
            </a:r>
            <a:r>
              <a:rPr lang="en-US" dirty="0"/>
              <a:t>--------</a:t>
            </a:r>
            <a:r>
              <a:rPr lang="sk-SK" dirty="0"/>
              <a:t>	</a:t>
            </a:r>
            <a:r>
              <a:rPr lang="en-US" dirty="0"/>
              <a:t>				</a:t>
            </a:r>
            <a:r>
              <a:rPr lang="sk-SK" dirty="0"/>
              <a:t>/ </a:t>
            </a:r>
            <a:r>
              <a:rPr lang="en-US" dirty="0"/>
              <a:t>  </a:t>
            </a:r>
            <a:r>
              <a:rPr lang="sk-SK" dirty="0"/>
              <a:t>----------------   /</a:t>
            </a:r>
            <a:endParaRPr lang="en-US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1. </a:t>
            </a:r>
            <a:r>
              <a:rPr lang="en-US" b="1" dirty="0"/>
              <a:t>Getting</a:t>
            </a:r>
            <a:r>
              <a:rPr lang="sk-SK" b="1" dirty="0"/>
              <a:t> proxy</a:t>
            </a:r>
            <a:r>
              <a:rPr lang="sk-SK" dirty="0"/>
              <a:t>		</a:t>
            </a:r>
            <a:r>
              <a:rPr lang="en-US" dirty="0"/>
              <a:t>				</a:t>
            </a:r>
            <a:r>
              <a:rPr lang="sk-SK" dirty="0"/>
              <a:t>/	PROXY –</a:t>
            </a:r>
            <a:r>
              <a:rPr lang="en-US" dirty="0"/>
              <a:t>created by Spring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(</a:t>
            </a:r>
            <a:r>
              <a:rPr lang="en-US" b="1" dirty="0"/>
              <a:t>not original</a:t>
            </a:r>
            <a:r>
              <a:rPr lang="sk-SK" b="1" dirty="0"/>
              <a:t> obje</a:t>
            </a:r>
            <a:r>
              <a:rPr lang="en-US" b="1" dirty="0"/>
              <a:t>c</a:t>
            </a:r>
            <a:r>
              <a:rPr lang="sk-SK" b="1" dirty="0"/>
              <a:t>t)	</a:t>
            </a:r>
            <a:r>
              <a:rPr lang="sk-SK" dirty="0"/>
              <a:t>	</a:t>
            </a:r>
            <a:r>
              <a:rPr lang="en-US" dirty="0"/>
              <a:t>			</a:t>
            </a:r>
            <a:r>
              <a:rPr lang="sk-SK" dirty="0"/>
              <a:t>/		- </a:t>
            </a:r>
            <a:r>
              <a:rPr lang="en-US" dirty="0"/>
              <a:t>as original object (looks like)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									</a:t>
            </a:r>
            <a:r>
              <a:rPr lang="sk-SK" dirty="0"/>
              <a:t>/		- </a:t>
            </a:r>
            <a:r>
              <a:rPr lang="sk-SK" dirty="0" err="1"/>
              <a:t>inj</a:t>
            </a:r>
            <a:r>
              <a:rPr lang="en-US" dirty="0" err="1"/>
              <a:t>ected</a:t>
            </a:r>
            <a:r>
              <a:rPr lang="en-US" dirty="0"/>
              <a:t> into other</a:t>
            </a:r>
            <a:r>
              <a:rPr lang="sk-SK" dirty="0"/>
              <a:t> </a:t>
            </a:r>
            <a:r>
              <a:rPr lang="sk-SK" dirty="0" err="1"/>
              <a:t>Spring</a:t>
            </a:r>
            <a:r>
              <a:rPr lang="sk-SK" dirty="0"/>
              <a:t> </a:t>
            </a:r>
            <a:r>
              <a:rPr lang="sk-SK" dirty="0" err="1"/>
              <a:t>Bea</a:t>
            </a:r>
            <a:r>
              <a:rPr lang="en-US" dirty="0"/>
              <a:t>ns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2.</a:t>
            </a:r>
            <a:r>
              <a:rPr lang="en-US" b="1" dirty="0"/>
              <a:t> Code is directed</a:t>
            </a:r>
            <a:r>
              <a:rPr lang="sk-SK" dirty="0"/>
              <a:t>	</a:t>
            </a:r>
            <a:r>
              <a:rPr lang="en-US" dirty="0"/>
              <a:t>				</a:t>
            </a:r>
            <a:r>
              <a:rPr lang="sk-SK" dirty="0"/>
              <a:t>/		- </a:t>
            </a:r>
            <a:r>
              <a:rPr lang="sk-SK" dirty="0" err="1"/>
              <a:t>dynamic</a:t>
            </a:r>
            <a:r>
              <a:rPr lang="en-US" dirty="0"/>
              <a:t> proxies</a:t>
            </a:r>
            <a:r>
              <a:rPr lang="sk-SK" dirty="0"/>
              <a:t> </a:t>
            </a:r>
            <a:r>
              <a:rPr lang="en-US" dirty="0"/>
              <a:t>if interfaces are used</a:t>
            </a:r>
            <a:endParaRPr lang="sk-SK" dirty="0"/>
          </a:p>
          <a:p>
            <a:pPr marL="0" indent="0">
              <a:buNone/>
            </a:pPr>
            <a:r>
              <a:rPr lang="en-US" b="1" dirty="0"/>
              <a:t>to original object</a:t>
            </a:r>
            <a:r>
              <a:rPr lang="sk-SK" dirty="0"/>
              <a:t>	</a:t>
            </a:r>
            <a:r>
              <a:rPr lang="en-US" dirty="0"/>
              <a:t>					</a:t>
            </a:r>
            <a:r>
              <a:rPr lang="sk-SK" dirty="0"/>
              <a:t>/		</a:t>
            </a:r>
            <a:r>
              <a:rPr lang="en-US" dirty="0"/>
              <a:t>otherwise</a:t>
            </a:r>
            <a:r>
              <a:rPr lang="sk-SK" dirty="0"/>
              <a:t> (</a:t>
            </a:r>
            <a:r>
              <a:rPr lang="en-US" dirty="0"/>
              <a:t>in remaining cases</a:t>
            </a:r>
            <a:r>
              <a:rPr lang="sk-SK" dirty="0"/>
              <a:t>) CGLIB </a:t>
            </a:r>
            <a:r>
              <a:rPr lang="en-US" dirty="0"/>
              <a:t>generated subclasses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								</a:t>
            </a:r>
            <a:r>
              <a:rPr lang="sk-SK" dirty="0"/>
              <a:t>///////////////////////</a:t>
            </a:r>
          </a:p>
          <a:p>
            <a:pPr marL="0" indent="0">
              <a:buNone/>
            </a:pPr>
            <a:r>
              <a:rPr lang="sk-SK" b="1" dirty="0"/>
              <a:t>3. </a:t>
            </a:r>
            <a:r>
              <a:rPr lang="sk-SK" b="1" dirty="0" err="1"/>
              <a:t>Advice</a:t>
            </a:r>
            <a:r>
              <a:rPr lang="en-US" b="1" dirty="0"/>
              <a:t> is called</a:t>
            </a:r>
            <a:endParaRPr lang="sk-SK" b="1" dirty="0"/>
          </a:p>
          <a:p>
            <a:pPr marL="0" indent="0">
              <a:buNone/>
            </a:pPr>
            <a:r>
              <a:rPr lang="en-US" dirty="0"/>
              <a:t>	 </a:t>
            </a:r>
            <a:r>
              <a:rPr lang="sk-SK" dirty="0"/>
              <a:t>||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sk-SK" dirty="0"/>
              <a:t>\ || /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sk-SK" dirty="0"/>
              <a:t>\  </a:t>
            </a:r>
            <a:r>
              <a:rPr lang="en-US" dirty="0"/>
              <a:t> </a:t>
            </a:r>
            <a:r>
              <a:rPr lang="sk-SK" dirty="0"/>
              <a:t>/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sk-SK" dirty="0"/>
              <a:t>\</a:t>
            </a:r>
            <a:r>
              <a:rPr lang="en-US" dirty="0"/>
              <a:t> </a:t>
            </a:r>
            <a:r>
              <a:rPr lang="sk-SK" dirty="0"/>
              <a:t>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-</a:t>
            </a:r>
            <a:r>
              <a:rPr lang="sk-SK" dirty="0"/>
              <a:t>--------</a:t>
            </a:r>
            <a:r>
              <a:rPr lang="en-US" dirty="0"/>
              <a:t>---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sk-SK" dirty="0"/>
              <a:t>-</a:t>
            </a:r>
            <a:r>
              <a:rPr lang="en-US" dirty="0"/>
              <a:t> </a:t>
            </a:r>
            <a:r>
              <a:rPr lang="sk-SK" b="1" u="sng" dirty="0" err="1"/>
              <a:t>Advice</a:t>
            </a:r>
            <a:r>
              <a:rPr lang="en-US" dirty="0"/>
              <a:t> </a:t>
            </a:r>
            <a:r>
              <a:rPr lang="sk-SK" dirty="0"/>
              <a:t>-</a:t>
            </a:r>
          </a:p>
          <a:p>
            <a:pPr marL="0" indent="0">
              <a:buNone/>
            </a:pPr>
            <a:r>
              <a:rPr lang="en-US" dirty="0"/>
              <a:t>  ----</a:t>
            </a:r>
            <a:r>
              <a:rPr lang="sk-SK" dirty="0"/>
              <a:t>--------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901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931E63C8-C026-ADD3-9D43-C2482109BC32}"/>
              </a:ext>
            </a:extLst>
          </p:cNvPr>
          <p:cNvSpPr txBox="1">
            <a:spLocks/>
          </p:cNvSpPr>
          <p:nvPr/>
        </p:nvSpPr>
        <p:spPr>
          <a:xfrm>
            <a:off x="1475132" y="128318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7200" b="1" dirty="0" err="1"/>
              <a:t>Spring</a:t>
            </a:r>
            <a:r>
              <a:rPr lang="sk-SK" sz="7200" b="1" dirty="0"/>
              <a:t> AOP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123E508-D442-4A1C-E6D7-032405ED0AD3}"/>
              </a:ext>
            </a:extLst>
          </p:cNvPr>
          <p:cNvSpPr txBox="1"/>
          <p:nvPr/>
        </p:nvSpPr>
        <p:spPr>
          <a:xfrm>
            <a:off x="2602050" y="2505670"/>
            <a:ext cx="7238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-complements inversion of control component with AOP middleware</a:t>
            </a:r>
          </a:p>
          <a:p>
            <a:r>
              <a:rPr lang="en-US" dirty="0"/>
              <a:t>-to provide declarative enterprise services</a:t>
            </a:r>
          </a:p>
          <a:p>
            <a:r>
              <a:rPr lang="en-US" dirty="0"/>
              <a:t>	-such as declarative transaction management</a:t>
            </a:r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503F731-D92D-4026-092E-9CB88B181541}"/>
              </a:ext>
            </a:extLst>
          </p:cNvPr>
          <p:cNvSpPr txBox="1"/>
          <p:nvPr/>
        </p:nvSpPr>
        <p:spPr>
          <a:xfrm>
            <a:off x="2602050" y="3447576"/>
            <a:ext cx="363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-uses AspectJ pointcut language</a:t>
            </a:r>
            <a:endParaRPr lang="sk-SK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BE573CD-33DF-CD60-C6EE-2A3570E7C620}"/>
              </a:ext>
            </a:extLst>
          </p:cNvPr>
          <p:cNvSpPr txBox="1"/>
          <p:nvPr/>
        </p:nvSpPr>
        <p:spPr>
          <a:xfrm>
            <a:off x="2602050" y="3845046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-implemented using run-time proxies</a:t>
            </a:r>
            <a:endParaRPr lang="sk-SK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C7F4BAA-79DA-DA9D-0F95-A1B2E9E8DAD5}"/>
              </a:ext>
            </a:extLst>
          </p:cNvPr>
          <p:cNvSpPr txBox="1"/>
          <p:nvPr/>
        </p:nvSpPr>
        <p:spPr>
          <a:xfrm>
            <a:off x="2602050" y="4288682"/>
            <a:ext cx="4357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-implemented in pure java</a:t>
            </a:r>
          </a:p>
          <a:p>
            <a:r>
              <a:rPr lang="en-US" dirty="0"/>
              <a:t>	-no special compilation is necessary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63A06D7-333D-24D9-CF3D-4A9F6A625062}"/>
              </a:ext>
            </a:extLst>
          </p:cNvPr>
          <p:cNvSpPr txBox="1"/>
          <p:nvPr/>
        </p:nvSpPr>
        <p:spPr>
          <a:xfrm>
            <a:off x="2602050" y="5009317"/>
            <a:ext cx="828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-problem accessing fine grained objects, especially domain objects</a:t>
            </a:r>
          </a:p>
          <a:p>
            <a:r>
              <a:rPr lang="en-US" dirty="0"/>
              <a:t>	-no field access or method call options,… (need to use AspectJ instead,..) 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6B5995A-51BD-9AEA-B592-A9B33D58C874}"/>
              </a:ext>
            </a:extLst>
          </p:cNvPr>
          <p:cNvSpPr txBox="1"/>
          <p:nvPr/>
        </p:nvSpPr>
        <p:spPr>
          <a:xfrm>
            <a:off x="2573068" y="5695476"/>
            <a:ext cx="751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-requires Spring interface to be used</a:t>
            </a:r>
          </a:p>
          <a:p>
            <a:r>
              <a:rPr lang="en-US" b="1" dirty="0"/>
              <a:t>	</a:t>
            </a:r>
            <a:r>
              <a:rPr lang="en-US" dirty="0"/>
              <a:t>-to process anything under the reach of Spring container not more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645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C80FA-1BD4-DBD9-E6F0-92EEE365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41" y="22297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Proxy in Spring AOP:</a:t>
            </a:r>
            <a:br>
              <a:rPr lang="en-US" sz="5400" b="1" dirty="0"/>
            </a:br>
            <a:r>
              <a:rPr lang="en-US" sz="5400" b="1" dirty="0"/>
              <a:t>JDK vs CGLIB </a:t>
            </a:r>
            <a:endParaRPr lang="sk-SK" sz="5400" b="1" dirty="0"/>
          </a:p>
        </p:txBody>
      </p:sp>
      <p:pic>
        <p:nvPicPr>
          <p:cNvPr id="1026" name="Picture 2" descr="java - Why in Spring AOP the object are wrapped into a JDK proxy that  implements interfaces? - Stack Overflow">
            <a:extLst>
              <a:ext uri="{FF2B5EF4-FFF2-40B4-BE49-F238E27FC236}">
                <a16:creationId xmlns:a16="http://schemas.microsoft.com/office/drawing/2014/main" id="{4EEB1C91-478A-E3F0-24DB-5032AA5259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41" y="1301026"/>
            <a:ext cx="7710559" cy="48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3330BD5A-4767-8276-2228-7364E3541BA5}"/>
              </a:ext>
            </a:extLst>
          </p:cNvPr>
          <p:cNvSpPr txBox="1"/>
          <p:nvPr/>
        </p:nvSpPr>
        <p:spPr>
          <a:xfrm>
            <a:off x="7504083" y="791568"/>
            <a:ext cx="428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from: </a:t>
            </a:r>
            <a:r>
              <a:rPr lang="en-US" i="1" dirty="0">
                <a:solidFill>
                  <a:srgbClr val="212529"/>
                </a:solidFill>
                <a:effectLst/>
                <a:latin typeface="Domine"/>
              </a:rPr>
              <a:t>https://i.sstatic.net/ZQkEF.jpg</a:t>
            </a:r>
            <a:endParaRPr lang="sk-SK" i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8D76630E-C4FE-6FF4-D991-1D5FBF641BA7}"/>
              </a:ext>
            </a:extLst>
          </p:cNvPr>
          <p:cNvSpPr txBox="1"/>
          <p:nvPr/>
        </p:nvSpPr>
        <p:spPr>
          <a:xfrm>
            <a:off x="239292" y="1975495"/>
            <a:ext cx="434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-Spring AOP is implemented using run-time proxies -&gt; object is always proxy </a:t>
            </a:r>
            <a:endParaRPr lang="sk-SK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6BE34DF-BBF9-B288-CB24-C72652600AFD}"/>
              </a:ext>
            </a:extLst>
          </p:cNvPr>
          <p:cNvSpPr txBox="1"/>
          <p:nvPr/>
        </p:nvSpPr>
        <p:spPr>
          <a:xfrm>
            <a:off x="239292" y="3284874"/>
            <a:ext cx="4225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R. </a:t>
            </a:r>
            <a:r>
              <a:rPr lang="en-US" dirty="0" err="1"/>
              <a:t>Laddad</a:t>
            </a:r>
            <a:r>
              <a:rPr lang="en-US" dirty="0"/>
              <a:t>, “AspectJ in Action”, </a:t>
            </a:r>
          </a:p>
          <a:p>
            <a:r>
              <a:rPr lang="en-US" dirty="0"/>
              <a:t>Enterprise AOP with Spring,</a:t>
            </a:r>
          </a:p>
          <a:p>
            <a:r>
              <a:rPr lang="en-US" dirty="0"/>
              <a:t> Manning Publications, 2010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B8A5158-6BCF-28B5-4F29-69F78634AD21}"/>
              </a:ext>
            </a:extLst>
          </p:cNvPr>
          <p:cNvSpPr txBox="1"/>
          <p:nvPr/>
        </p:nvSpPr>
        <p:spPr>
          <a:xfrm>
            <a:off x="791662" y="2636389"/>
            <a:ext cx="3008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Weaving at runtime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BACA6AF-9997-5E64-7DC1-A7F3A61AE721}"/>
              </a:ext>
            </a:extLst>
          </p:cNvPr>
          <p:cNvSpPr txBox="1"/>
          <p:nvPr/>
        </p:nvSpPr>
        <p:spPr>
          <a:xfrm>
            <a:off x="1355991" y="5810073"/>
            <a:ext cx="492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Default and preferred way </a:t>
            </a:r>
          </a:p>
          <a:p>
            <a:r>
              <a:rPr lang="en-US" dirty="0"/>
              <a:t>– if interface is implemented by target object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87BE65F-E52D-CEF3-7C15-9DAA99629996}"/>
              </a:ext>
            </a:extLst>
          </p:cNvPr>
          <p:cNvSpPr txBox="1"/>
          <p:nvPr/>
        </p:nvSpPr>
        <p:spPr>
          <a:xfrm>
            <a:off x="6956755" y="6336708"/>
            <a:ext cx="496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interface is not implemented by target object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4277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09567-EAE3-6508-0E13-35E53B95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D49623-7DD2-E450-6051-CBDAB7AE8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enter image description here">
            <a:extLst>
              <a:ext uri="{FF2B5EF4-FFF2-40B4-BE49-F238E27FC236}">
                <a16:creationId xmlns:a16="http://schemas.microsoft.com/office/drawing/2014/main" id="{41F1DFAA-EB38-25D1-8502-12835162C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54" y="39845"/>
            <a:ext cx="9315832" cy="593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7924CD1A-0FF3-2814-BEBC-D2DAEA60CEE5}"/>
              </a:ext>
            </a:extLst>
          </p:cNvPr>
          <p:cNvSpPr txBox="1"/>
          <p:nvPr/>
        </p:nvSpPr>
        <p:spPr>
          <a:xfrm>
            <a:off x="1729248" y="6234099"/>
            <a:ext cx="428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from: </a:t>
            </a:r>
            <a:r>
              <a:rPr lang="en-US" i="1" dirty="0">
                <a:solidFill>
                  <a:srgbClr val="212529"/>
                </a:solidFill>
                <a:effectLst/>
                <a:latin typeface="Domine"/>
              </a:rPr>
              <a:t>https://i.sstatic.net/bglkX.jpg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953026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F7D6E3F4-6C6E-4307-A633-417FE69C4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07" y="783412"/>
            <a:ext cx="7910763" cy="529117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C68192E-98E8-8BD2-CB6B-A9F4FBB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0" y="156238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Proxies in Spring AOP</a:t>
            </a:r>
            <a:endParaRPr lang="sk-SK" sz="60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A0EBFDE-9759-2081-E420-BE3060FE8E7C}"/>
              </a:ext>
            </a:extLst>
          </p:cNvPr>
          <p:cNvSpPr txBox="1"/>
          <p:nvPr/>
        </p:nvSpPr>
        <p:spPr>
          <a:xfrm>
            <a:off x="1514457" y="6155322"/>
            <a:ext cx="916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from: </a:t>
            </a:r>
            <a:r>
              <a:rPr lang="en-US" i="1" dirty="0">
                <a:solidFill>
                  <a:srgbClr val="212529"/>
                </a:solidFill>
                <a:effectLst/>
                <a:latin typeface="Domine"/>
              </a:rPr>
              <a:t>KUMAR, Ravi a </a:t>
            </a:r>
            <a:r>
              <a:rPr lang="en-US" i="1" dirty="0" err="1">
                <a:solidFill>
                  <a:srgbClr val="212529"/>
                </a:solidFill>
                <a:effectLst/>
                <a:latin typeface="Domine"/>
              </a:rPr>
              <a:t>Munishwar</a:t>
            </a:r>
            <a:r>
              <a:rPr lang="en-US" i="1" dirty="0">
                <a:solidFill>
                  <a:srgbClr val="212529"/>
                </a:solidFill>
                <a:effectLst/>
                <a:latin typeface="Domine"/>
              </a:rPr>
              <a:t> RAI, 2019. A Comparative Study of AOP Approaches: </a:t>
            </a: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AspectJ, Spring AOP, JBoss AOP. 2019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742815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1E67C-2B5A-8151-DDD2-9C55E1BA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C5687B-393F-A0E3-17F5-54F93EBE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A5B4D0D-8736-0B9E-1F59-104C9F5D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92" y="0"/>
            <a:ext cx="9481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88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CD619-493F-2ED0-17E5-2AC00145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A969F5-86CB-E604-00F4-9C416D7C7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7C43EA7-3ADD-6BCC-A6D3-C3905E81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26" y="0"/>
            <a:ext cx="6530817" cy="6858000"/>
          </a:xfrm>
          <a:prstGeom prst="rect">
            <a:avLst/>
          </a:prstGeom>
        </p:spPr>
      </p:pic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A3F07B20-8EEA-2183-2409-98C174074CB6}"/>
              </a:ext>
            </a:extLst>
          </p:cNvPr>
          <p:cNvSpPr/>
          <p:nvPr/>
        </p:nvSpPr>
        <p:spPr>
          <a:xfrm rot="10800000">
            <a:off x="7402935" y="4811339"/>
            <a:ext cx="834620" cy="5830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5635356-19E1-B371-3F24-CCEA59A41E68}"/>
              </a:ext>
            </a:extLst>
          </p:cNvPr>
          <p:cNvSpPr txBox="1"/>
          <p:nvPr/>
        </p:nvSpPr>
        <p:spPr>
          <a:xfrm>
            <a:off x="8478405" y="4625789"/>
            <a:ext cx="2627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Using this you </a:t>
            </a:r>
          </a:p>
          <a:p>
            <a:r>
              <a:rPr lang="en-US" sz="2800" b="1" dirty="0"/>
              <a:t>refer to proxy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921074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AE87523-91A2-6736-C304-C1F2D413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77" y="218029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Pointcut Annotation</a:t>
            </a:r>
            <a:endParaRPr lang="sk-SK" sz="6000" b="1" dirty="0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5162ABF8-8906-C5A5-CB17-030F7946B9E0}"/>
              </a:ext>
            </a:extLst>
          </p:cNvPr>
          <p:cNvSpPr txBox="1">
            <a:spLocks/>
          </p:cNvSpPr>
          <p:nvPr/>
        </p:nvSpPr>
        <p:spPr>
          <a:xfrm>
            <a:off x="799386" y="1493788"/>
            <a:ext cx="8596668" cy="209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class</a:t>
            </a:r>
            <a:r>
              <a:rPr lang="sk-SK" dirty="0"/>
              <a:t> </a:t>
            </a:r>
            <a:r>
              <a:rPr lang="sk-SK" b="1" dirty="0" err="1">
                <a:solidFill>
                  <a:srgbClr val="7030A0"/>
                </a:solidFill>
              </a:rPr>
              <a:t>Pointcuts</a:t>
            </a:r>
            <a:r>
              <a:rPr lang="en-US" b="1" dirty="0" err="1">
                <a:solidFill>
                  <a:srgbClr val="7030A0"/>
                </a:solidFill>
              </a:rPr>
              <a:t>ForCheckingOrders</a:t>
            </a:r>
            <a:r>
              <a:rPr lang="sk-SK" b="1" dirty="0">
                <a:solidFill>
                  <a:srgbClr val="7030A0"/>
                </a:solidFill>
              </a:rPr>
              <a:t> </a:t>
            </a:r>
            <a:r>
              <a:rPr lang="sk-SK" dirty="0"/>
              <a:t>{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	</a:t>
            </a:r>
            <a:r>
              <a:rPr lang="sk-SK" b="1" dirty="0">
                <a:solidFill>
                  <a:srgbClr val="00B0F0"/>
                </a:solidFill>
              </a:rPr>
              <a:t>@Pointcut</a:t>
            </a:r>
            <a:r>
              <a:rPr lang="sk-SK" dirty="0"/>
              <a:t>("execution(@annotation.</a:t>
            </a:r>
            <a:r>
              <a:rPr lang="en-US" dirty="0"/>
              <a:t>Check</a:t>
            </a:r>
            <a:r>
              <a:rPr lang="sk-SK" dirty="0"/>
              <a:t> * *(..))")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	</a:t>
            </a: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void</a:t>
            </a:r>
            <a:r>
              <a:rPr lang="sk-SK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checkOrder</a:t>
            </a:r>
            <a:r>
              <a:rPr lang="sk-SK" b="1" dirty="0">
                <a:solidFill>
                  <a:srgbClr val="FF0000"/>
                </a:solidFill>
              </a:rPr>
              <a:t>() </a:t>
            </a:r>
            <a:r>
              <a:rPr lang="sk-SK" dirty="0"/>
              <a:t>{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	</a:t>
            </a:r>
            <a:r>
              <a:rPr lang="sk-SK" dirty="0"/>
              <a:t>}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} </a:t>
            </a:r>
          </a:p>
          <a:p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D22F031B-9513-365A-D8B2-BA29F86E8320}"/>
              </a:ext>
            </a:extLst>
          </p:cNvPr>
          <p:cNvSpPr txBox="1">
            <a:spLocks/>
          </p:cNvSpPr>
          <p:nvPr/>
        </p:nvSpPr>
        <p:spPr>
          <a:xfrm>
            <a:off x="3018206" y="3820360"/>
            <a:ext cx="8596668" cy="11488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b="1" dirty="0">
                <a:solidFill>
                  <a:srgbClr val="00B0F0"/>
                </a:solidFill>
              </a:rPr>
              <a:t>@Around</a:t>
            </a:r>
            <a:r>
              <a:rPr lang="sk-SK" dirty="0"/>
              <a:t>("</a:t>
            </a:r>
            <a:r>
              <a:rPr lang="sk-SK" b="1" dirty="0">
                <a:solidFill>
                  <a:srgbClr val="7030A0"/>
                </a:solidFill>
              </a:rPr>
              <a:t>Pointcuts</a:t>
            </a:r>
            <a:r>
              <a:rPr lang="en-US" b="1" dirty="0" err="1">
                <a:solidFill>
                  <a:srgbClr val="7030A0"/>
                </a:solidFill>
              </a:rPr>
              <a:t>ForCheckingOrders</a:t>
            </a:r>
            <a:r>
              <a:rPr lang="sk-SK" dirty="0"/>
              <a:t>.</a:t>
            </a:r>
            <a:r>
              <a:rPr lang="en-US" b="1" dirty="0" err="1">
                <a:solidFill>
                  <a:srgbClr val="FF0000"/>
                </a:solidFill>
              </a:rPr>
              <a:t>checkOrder</a:t>
            </a:r>
            <a:r>
              <a:rPr lang="sk-SK" b="1" dirty="0">
                <a:solidFill>
                  <a:srgbClr val="FF0000"/>
                </a:solidFill>
              </a:rPr>
              <a:t>()</a:t>
            </a:r>
            <a:r>
              <a:rPr lang="sk-SK" dirty="0"/>
              <a:t>")</a:t>
            </a:r>
            <a:endParaRPr lang="en-US" dirty="0"/>
          </a:p>
          <a:p>
            <a:pPr marL="0" indent="0">
              <a:buNone/>
            </a:pP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void</a:t>
            </a:r>
            <a:r>
              <a:rPr lang="sk-SK" dirty="0"/>
              <a:t> </a:t>
            </a:r>
            <a:r>
              <a:rPr lang="en-US" dirty="0"/>
              <a:t>check</a:t>
            </a:r>
            <a:r>
              <a:rPr lang="sk-SK" dirty="0"/>
              <a:t>(</a:t>
            </a:r>
            <a:r>
              <a:rPr lang="sk-SK" dirty="0" err="1"/>
              <a:t>ProceedingJoinPoint</a:t>
            </a:r>
            <a:r>
              <a:rPr lang="sk-SK" dirty="0"/>
              <a:t> </a:t>
            </a:r>
            <a:r>
              <a:rPr lang="sk-SK" dirty="0" err="1"/>
              <a:t>proceedingJP</a:t>
            </a:r>
            <a:r>
              <a:rPr lang="sk-SK" dirty="0"/>
              <a:t>) </a:t>
            </a:r>
            <a:r>
              <a:rPr lang="sk-SK" dirty="0" err="1"/>
              <a:t>throws</a:t>
            </a:r>
            <a:r>
              <a:rPr lang="sk-SK" dirty="0"/>
              <a:t> </a:t>
            </a:r>
            <a:r>
              <a:rPr lang="sk-SK" dirty="0" err="1"/>
              <a:t>Throwable</a:t>
            </a:r>
            <a:r>
              <a:rPr lang="en-US" dirty="0"/>
              <a:t> </a:t>
            </a:r>
            <a:r>
              <a:rPr lang="sk-SK" dirty="0"/>
              <a:t>{</a:t>
            </a:r>
            <a:endParaRPr lang="en-US" dirty="0"/>
          </a:p>
          <a:p>
            <a:pPr marL="0" indent="0">
              <a:buNone/>
            </a:pPr>
            <a:r>
              <a:rPr lang="sk-SK" dirty="0"/>
              <a:t>}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2C09DFA-9E51-175B-9587-A9093B3079C2}"/>
              </a:ext>
            </a:extLst>
          </p:cNvPr>
          <p:cNvSpPr txBox="1"/>
          <p:nvPr/>
        </p:nvSpPr>
        <p:spPr>
          <a:xfrm>
            <a:off x="1984964" y="3174029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USAGE</a:t>
            </a:r>
            <a:endParaRPr lang="sk-SK" sz="3600" b="1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97F2846-527B-9D81-91B1-C09BFB9FB908}"/>
              </a:ext>
            </a:extLst>
          </p:cNvPr>
          <p:cNvSpPr txBox="1">
            <a:spLocks/>
          </p:cNvSpPr>
          <p:nvPr/>
        </p:nvSpPr>
        <p:spPr>
          <a:xfrm>
            <a:off x="3368934" y="5607684"/>
            <a:ext cx="8596668" cy="11488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b="1" dirty="0">
                <a:solidFill>
                  <a:srgbClr val="00B0F0"/>
                </a:solidFill>
              </a:rPr>
              <a:t>@Around</a:t>
            </a:r>
            <a:r>
              <a:rPr lang="sk-SK" dirty="0"/>
              <a:t>("</a:t>
            </a:r>
            <a:r>
              <a:rPr lang="en-US" b="1" dirty="0" err="1">
                <a:solidFill>
                  <a:srgbClr val="00B050"/>
                </a:solidFill>
              </a:rPr>
              <a:t>packageName</a:t>
            </a:r>
            <a:r>
              <a:rPr lang="en-US" dirty="0"/>
              <a:t>.</a:t>
            </a:r>
            <a:r>
              <a:rPr lang="sk-SK" b="1" dirty="0" err="1">
                <a:solidFill>
                  <a:srgbClr val="7030A0"/>
                </a:solidFill>
              </a:rPr>
              <a:t>Pointcuts</a:t>
            </a:r>
            <a:r>
              <a:rPr lang="en-US" b="1" dirty="0" err="1">
                <a:solidFill>
                  <a:srgbClr val="7030A0"/>
                </a:solidFill>
              </a:rPr>
              <a:t>ForCheckingOrders</a:t>
            </a:r>
            <a:r>
              <a:rPr lang="sk-SK" dirty="0"/>
              <a:t>.</a:t>
            </a:r>
            <a:r>
              <a:rPr lang="en-US" b="1" dirty="0" err="1">
                <a:solidFill>
                  <a:srgbClr val="FF0000"/>
                </a:solidFill>
              </a:rPr>
              <a:t>checkOrder</a:t>
            </a:r>
            <a:r>
              <a:rPr lang="sk-SK" b="1" dirty="0">
                <a:solidFill>
                  <a:srgbClr val="FF0000"/>
                </a:solidFill>
              </a:rPr>
              <a:t>()</a:t>
            </a:r>
            <a:r>
              <a:rPr lang="sk-SK" dirty="0"/>
              <a:t>")</a:t>
            </a:r>
            <a:endParaRPr lang="en-US" dirty="0"/>
          </a:p>
          <a:p>
            <a:pPr marL="0" indent="0">
              <a:buNone/>
            </a:pP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void</a:t>
            </a:r>
            <a:r>
              <a:rPr lang="sk-SK" dirty="0"/>
              <a:t> </a:t>
            </a:r>
            <a:r>
              <a:rPr lang="en-US" dirty="0"/>
              <a:t>check</a:t>
            </a:r>
            <a:r>
              <a:rPr lang="sk-SK" dirty="0"/>
              <a:t>(</a:t>
            </a:r>
            <a:r>
              <a:rPr lang="sk-SK" dirty="0" err="1"/>
              <a:t>ProceedingJoinPoint</a:t>
            </a:r>
            <a:r>
              <a:rPr lang="sk-SK" dirty="0"/>
              <a:t> </a:t>
            </a:r>
            <a:r>
              <a:rPr lang="sk-SK" dirty="0" err="1"/>
              <a:t>proceedingJP</a:t>
            </a:r>
            <a:r>
              <a:rPr lang="sk-SK" dirty="0"/>
              <a:t>) </a:t>
            </a:r>
            <a:r>
              <a:rPr lang="sk-SK" dirty="0" err="1"/>
              <a:t>throws</a:t>
            </a:r>
            <a:r>
              <a:rPr lang="sk-SK" dirty="0"/>
              <a:t> </a:t>
            </a:r>
            <a:r>
              <a:rPr lang="sk-SK" dirty="0" err="1"/>
              <a:t>Throwable</a:t>
            </a:r>
            <a:r>
              <a:rPr lang="en-US" dirty="0"/>
              <a:t> </a:t>
            </a:r>
            <a:r>
              <a:rPr lang="sk-SK" dirty="0"/>
              <a:t>{</a:t>
            </a:r>
            <a:endParaRPr lang="en-US" dirty="0"/>
          </a:p>
          <a:p>
            <a:pPr marL="0" indent="0">
              <a:buNone/>
            </a:pPr>
            <a:r>
              <a:rPr lang="sk-SK" dirty="0"/>
              <a:t>}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051409A-B424-912F-5931-949E0983D84B}"/>
              </a:ext>
            </a:extLst>
          </p:cNvPr>
          <p:cNvSpPr txBox="1"/>
          <p:nvPr/>
        </p:nvSpPr>
        <p:spPr>
          <a:xfrm>
            <a:off x="1460630" y="5103797"/>
            <a:ext cx="5005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Variant restricted to particular package:</a:t>
            </a:r>
            <a:endParaRPr lang="sk-SK" sz="2000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D1638A8-129A-98C2-EB91-1FB31E129216}"/>
              </a:ext>
            </a:extLst>
          </p:cNvPr>
          <p:cNvSpPr txBox="1"/>
          <p:nvPr/>
        </p:nvSpPr>
        <p:spPr>
          <a:xfrm>
            <a:off x="7094281" y="1197649"/>
            <a:ext cx="233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@Pointcut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30712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DF151-DA56-62EC-39AA-84895AD3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86" y="156238"/>
            <a:ext cx="11989255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Allowing Aspects In Configuration </a:t>
            </a:r>
            <a:br>
              <a:rPr lang="en-US" sz="5400" b="1" dirty="0"/>
            </a:br>
            <a:r>
              <a:rPr lang="en-US" sz="5400" b="1" dirty="0"/>
              <a:t>of Spring Framework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ECCAB5-39F3-1292-5252-56E4480D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509" y="1988362"/>
            <a:ext cx="8596668" cy="5090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&lt;</a:t>
            </a:r>
            <a:r>
              <a:rPr lang="sk-SK" dirty="0" err="1"/>
              <a:t>beans</a:t>
            </a:r>
            <a:r>
              <a:rPr lang="sk-SK" dirty="0"/>
              <a:t>&gt;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// KAZDA BEANA S ASPEKT ANOTACIAMI SA STANE ASPEKTOM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&lt;</a:t>
            </a:r>
            <a:r>
              <a:rPr lang="sk-SK" dirty="0" err="1"/>
              <a:t>aop:aspectj-autoproxy</a:t>
            </a:r>
            <a:r>
              <a:rPr lang="sk-SK" dirty="0"/>
              <a:t> /&gt;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// SCAN PRE SPRING BEANY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&lt;</a:t>
            </a:r>
            <a:r>
              <a:rPr lang="sk-SK" dirty="0" err="1"/>
              <a:t>context:</a:t>
            </a:r>
            <a:r>
              <a:rPr lang="sk-SK" b="1" dirty="0" err="1"/>
              <a:t>component-scan</a:t>
            </a:r>
            <a:r>
              <a:rPr lang="sk-SK" dirty="0"/>
              <a:t> base-</a:t>
            </a:r>
            <a:r>
              <a:rPr lang="sk-SK" dirty="0" err="1"/>
              <a:t>package</a:t>
            </a:r>
            <a:r>
              <a:rPr lang="sk-SK" dirty="0"/>
              <a:t>="</a:t>
            </a:r>
            <a:r>
              <a:rPr lang="sk-SK" dirty="0" err="1"/>
              <a:t>simplepackagename</a:t>
            </a:r>
            <a:r>
              <a:rPr lang="sk-SK" dirty="0"/>
              <a:t>" /&gt;</a:t>
            </a:r>
          </a:p>
          <a:p>
            <a:pPr marL="0" indent="0">
              <a:buNone/>
            </a:pPr>
            <a:r>
              <a:rPr lang="sk-SK" dirty="0"/>
              <a:t>&lt;/</a:t>
            </a:r>
            <a:r>
              <a:rPr lang="sk-SK" dirty="0" err="1"/>
              <a:t>beans</a:t>
            </a:r>
            <a:r>
              <a:rPr lang="sk-SK" dirty="0"/>
              <a:t>&gt;</a:t>
            </a:r>
          </a:p>
          <a:p>
            <a:pPr marL="0" indent="0">
              <a:buNone/>
            </a:pPr>
            <a:r>
              <a:rPr lang="en-US" dirty="0"/>
              <a:t>										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@Configuration</a:t>
            </a:r>
          </a:p>
          <a:p>
            <a:pPr marL="0" indent="0">
              <a:buNone/>
            </a:pPr>
            <a:r>
              <a:rPr lang="sk-SK" dirty="0"/>
              <a:t>@EnableAspectJAutoProxy 	//ENABLES @Aspect ANNOTATION</a:t>
            </a:r>
          </a:p>
          <a:p>
            <a:pPr marL="0" indent="0">
              <a:buNone/>
            </a:pPr>
            <a:r>
              <a:rPr lang="sk-SK" b="1" dirty="0"/>
              <a:t>@ComponentScan</a:t>
            </a:r>
            <a:r>
              <a:rPr lang="sk-SK" dirty="0"/>
              <a:t>(basePackages="simplePackageName")</a:t>
            </a:r>
            <a:endParaRPr lang="en-US" dirty="0"/>
          </a:p>
          <a:p>
            <a:pPr marL="0" indent="0">
              <a:buNone/>
            </a:pP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class</a:t>
            </a:r>
            <a:r>
              <a:rPr lang="sk-SK" dirty="0"/>
              <a:t> </a:t>
            </a:r>
            <a:r>
              <a:rPr lang="sk-SK" dirty="0" err="1"/>
              <a:t>SimpleAspectConfiguration</a:t>
            </a:r>
            <a:r>
              <a:rPr lang="sk-SK" dirty="0"/>
              <a:t> {</a:t>
            </a:r>
            <a:endParaRPr lang="en-US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}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D59E879-B9C6-25D5-59CA-693A2C68EB94}"/>
              </a:ext>
            </a:extLst>
          </p:cNvPr>
          <p:cNvSpPr txBox="1"/>
          <p:nvPr/>
        </p:nvSpPr>
        <p:spPr>
          <a:xfrm>
            <a:off x="6679233" y="1665196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Option 1</a:t>
            </a:r>
            <a:endParaRPr lang="sk-SK" sz="36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D09F92F-3410-2E76-2BF7-B6D1D5C87B3C}"/>
              </a:ext>
            </a:extLst>
          </p:cNvPr>
          <p:cNvSpPr txBox="1"/>
          <p:nvPr/>
        </p:nvSpPr>
        <p:spPr>
          <a:xfrm>
            <a:off x="6679233" y="4048700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Option 2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124196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F160431-D626-3A9A-D962-FD2E754A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425" y="0"/>
            <a:ext cx="3662207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0C138AAC-0759-A537-03CC-F8443BA8954A}"/>
              </a:ext>
            </a:extLst>
          </p:cNvPr>
          <p:cNvSpPr txBox="1"/>
          <p:nvPr/>
        </p:nvSpPr>
        <p:spPr>
          <a:xfrm>
            <a:off x="358573" y="5000315"/>
            <a:ext cx="291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from: </a:t>
            </a:r>
            <a:r>
              <a:rPr lang="en-US" i="1" dirty="0">
                <a:solidFill>
                  <a:srgbClr val="212529"/>
                </a:solidFill>
                <a:effectLst/>
                <a:latin typeface="Domine"/>
              </a:rPr>
              <a:t>KUMAR, Ravi a </a:t>
            </a:r>
            <a:r>
              <a:rPr lang="en-US" i="1" dirty="0" err="1">
                <a:solidFill>
                  <a:srgbClr val="212529"/>
                </a:solidFill>
                <a:effectLst/>
                <a:latin typeface="Domine"/>
              </a:rPr>
              <a:t>Munishwar</a:t>
            </a:r>
            <a:r>
              <a:rPr lang="en-US" i="1" dirty="0">
                <a:solidFill>
                  <a:srgbClr val="212529"/>
                </a:solidFill>
                <a:effectLst/>
                <a:latin typeface="Domine"/>
              </a:rPr>
              <a:t> RAI, 2019. A Comparative Study of AOP Approaches: </a:t>
            </a: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AspectJ, Spring AOP, JBoss AOP. 2019</a:t>
            </a:r>
            <a:endParaRPr lang="sk-SK" i="1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B797B43-04EE-711B-D2D2-F5BDBD4D3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05" y="27804"/>
            <a:ext cx="4708708" cy="6873308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BFDEC9DF-C440-3610-D30A-8F794EF9C355}"/>
              </a:ext>
            </a:extLst>
          </p:cNvPr>
          <p:cNvSpPr/>
          <p:nvPr/>
        </p:nvSpPr>
        <p:spPr>
          <a:xfrm>
            <a:off x="4749975" y="1687651"/>
            <a:ext cx="895989" cy="6382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Šípka: doprava 3">
            <a:extLst>
              <a:ext uri="{FF2B5EF4-FFF2-40B4-BE49-F238E27FC236}">
                <a16:creationId xmlns:a16="http://schemas.microsoft.com/office/drawing/2014/main" id="{482E56BE-BE31-A2B7-E8EE-ADC01A469C97}"/>
              </a:ext>
            </a:extLst>
          </p:cNvPr>
          <p:cNvSpPr/>
          <p:nvPr/>
        </p:nvSpPr>
        <p:spPr>
          <a:xfrm rot="20235252">
            <a:off x="2739805" y="2397405"/>
            <a:ext cx="2056072" cy="1761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B702B0C-8F12-E13B-5C9C-F07598D3D662}"/>
              </a:ext>
            </a:extLst>
          </p:cNvPr>
          <p:cNvSpPr txBox="1"/>
          <p:nvPr/>
        </p:nvSpPr>
        <p:spPr>
          <a:xfrm>
            <a:off x="172215" y="2818127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these method join points </a:t>
            </a:r>
          </a:p>
          <a:p>
            <a:r>
              <a:rPr lang="en-US" dirty="0"/>
              <a:t>are supported in Spring AOP</a:t>
            </a:r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96A55B-95E5-6FBE-401A-6C24B92B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4817" y="185674"/>
            <a:ext cx="4708707" cy="1320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AspectJ vs Spring AOP</a:t>
            </a:r>
            <a:br>
              <a:rPr lang="en-US" sz="5400" b="1" dirty="0"/>
            </a:br>
            <a:r>
              <a:rPr lang="en-US" sz="5400" b="1" dirty="0"/>
              <a:t>vs JBoss</a:t>
            </a:r>
            <a:endParaRPr lang="sk-SK" sz="54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BF2FBA00-3E63-7D32-148F-CD5B1587E91B}"/>
              </a:ext>
            </a:extLst>
          </p:cNvPr>
          <p:cNvSpPr txBox="1"/>
          <p:nvPr/>
        </p:nvSpPr>
        <p:spPr>
          <a:xfrm>
            <a:off x="312820" y="3426102"/>
            <a:ext cx="3275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-&gt; rather aiming integration</a:t>
            </a:r>
          </a:p>
          <a:p>
            <a:r>
              <a:rPr lang="en-US" b="1" i="1" dirty="0"/>
              <a:t> with inversion of control</a:t>
            </a:r>
          </a:p>
          <a:p>
            <a:r>
              <a:rPr lang="en-US" b="1" i="1" dirty="0"/>
              <a:t> component in Spring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2703496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B0DBBA-E71F-D9C4-49EC-28D8546BE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5ADB9BA-394F-0AD4-821F-98571F20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926"/>
            <a:ext cx="12192000" cy="509983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44E3EBB2-B5A4-DD9A-368F-4216C3CB0187}"/>
              </a:ext>
            </a:extLst>
          </p:cNvPr>
          <p:cNvSpPr txBox="1">
            <a:spLocks/>
          </p:cNvSpPr>
          <p:nvPr/>
        </p:nvSpPr>
        <p:spPr>
          <a:xfrm>
            <a:off x="240731" y="18700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Runtime Performance</a:t>
            </a:r>
            <a:endParaRPr lang="sk-SK" sz="5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B7A015A-E76C-0DD0-04CD-C6BFD1A8DE7F}"/>
              </a:ext>
            </a:extLst>
          </p:cNvPr>
          <p:cNvSpPr txBox="1"/>
          <p:nvPr/>
        </p:nvSpPr>
        <p:spPr>
          <a:xfrm>
            <a:off x="0" y="6401265"/>
            <a:ext cx="1227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from: https://web.archive.org/web/20150520175004/https:/docs.codehaus.org/display/AW/AOP+Benchmark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513E93A-1E9A-8551-C0F9-8BA27CAE6739}"/>
              </a:ext>
            </a:extLst>
          </p:cNvPr>
          <p:cNvSpPr txBox="1"/>
          <p:nvPr/>
        </p:nvSpPr>
        <p:spPr>
          <a:xfrm>
            <a:off x="7854382" y="187006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results were obtained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with 2 million iterations. L</a:t>
            </a: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atest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run: Dec 20, 2004</a:t>
            </a:r>
            <a:endParaRPr lang="sk-SK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485984B-56A3-5515-E911-F53BA5CFC933}"/>
              </a:ext>
            </a:extLst>
          </p:cNvPr>
          <p:cNvSpPr txBox="1"/>
          <p:nvPr/>
        </p:nvSpPr>
        <p:spPr>
          <a:xfrm>
            <a:off x="5365071" y="938308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b="1" dirty="0"/>
              <a:t>ns</a:t>
            </a:r>
            <a:r>
              <a:rPr lang="en-US" dirty="0"/>
              <a:t> - </a:t>
            </a:r>
            <a:r>
              <a:rPr lang="en-US" i="1" dirty="0"/>
              <a:t>nanoseconds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297721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6646D-29DF-22E7-CA70-33FE2851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90" y="205188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Runtime Performance</a:t>
            </a:r>
            <a:endParaRPr lang="sk-SK" sz="54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B5562BE-2A90-61C6-AE18-C4672FF78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754"/>
            <a:ext cx="12192000" cy="5155551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90682A8-F1A3-7659-F85E-DB1DDA822F11}"/>
              </a:ext>
            </a:extLst>
          </p:cNvPr>
          <p:cNvSpPr txBox="1"/>
          <p:nvPr/>
        </p:nvSpPr>
        <p:spPr>
          <a:xfrm>
            <a:off x="0" y="6401265"/>
            <a:ext cx="1227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from: https://web.archive.org/web/20150520175004/https:/docs.codehaus.org/display/AW/AOP+Benchmark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C5D6856-3DB4-2605-1911-F16CA83279D4}"/>
              </a:ext>
            </a:extLst>
          </p:cNvPr>
          <p:cNvSpPr txBox="1"/>
          <p:nvPr/>
        </p:nvSpPr>
        <p:spPr>
          <a:xfrm>
            <a:off x="7675460" y="269010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results were obtained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with 2 million iterations. L</a:t>
            </a: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atest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run: Dec 20, 2004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376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CCBA0-0D1A-469D-7B46-4AD5B129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69" y="452639"/>
            <a:ext cx="10651407" cy="1320800"/>
          </a:xfrm>
        </p:spPr>
        <p:txBody>
          <a:bodyPr>
            <a:noAutofit/>
          </a:bodyPr>
          <a:lstStyle/>
          <a:p>
            <a:r>
              <a:rPr lang="en-US" sz="5400" b="1" dirty="0" err="1"/>
              <a:t>Archite</a:t>
            </a:r>
            <a:r>
              <a:rPr lang="sk-SK" sz="5400" b="1" dirty="0" err="1"/>
              <a:t>cture</a:t>
            </a:r>
            <a:r>
              <a:rPr lang="sk-SK" sz="5400" b="1" dirty="0"/>
              <a:t> </a:t>
            </a:r>
            <a:r>
              <a:rPr lang="sk-SK" sz="5400" b="1" dirty="0" err="1"/>
              <a:t>based</a:t>
            </a:r>
            <a:r>
              <a:rPr lang="sk-SK" sz="5400" b="1" dirty="0"/>
              <a:t> </a:t>
            </a:r>
            <a:br>
              <a:rPr lang="en-US" sz="5400" b="1" dirty="0"/>
            </a:br>
            <a:r>
              <a:rPr lang="sk-SK" sz="5400" b="1" dirty="0"/>
              <a:t>on </a:t>
            </a:r>
            <a:r>
              <a:rPr lang="sk-SK" sz="5400" b="1" dirty="0" err="1"/>
              <a:t>Aspects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B8ABEC-EBA6-3E67-D7FF-F0E648A91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558" y="2476656"/>
            <a:ext cx="8596668" cy="3880773"/>
          </a:xfrm>
        </p:spPr>
        <p:txBody>
          <a:bodyPr/>
          <a:lstStyle/>
          <a:p>
            <a:r>
              <a:rPr lang="sk-SK" dirty="0" err="1"/>
              <a:t>Architecture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described</a:t>
            </a:r>
            <a:r>
              <a:rPr lang="sk-SK" dirty="0"/>
              <a:t> in </a:t>
            </a:r>
            <a:r>
              <a:rPr lang="sk-SK" dirty="0" err="1"/>
              <a:t>files</a:t>
            </a:r>
            <a:endParaRPr lang="sk-SK" dirty="0"/>
          </a:p>
          <a:p>
            <a:r>
              <a:rPr lang="sk-SK" dirty="0" err="1"/>
              <a:t>Architecture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improved</a:t>
            </a:r>
            <a:r>
              <a:rPr lang="sk-SK" dirty="0"/>
              <a:t> – </a:t>
            </a:r>
            <a:r>
              <a:rPr lang="sk-SK" dirty="0" err="1"/>
              <a:t>is</a:t>
            </a:r>
            <a:r>
              <a:rPr lang="sk-SK" dirty="0"/>
              <a:t> in </a:t>
            </a:r>
            <a:r>
              <a:rPr lang="sk-SK" dirty="0" err="1"/>
              <a:t>code</a:t>
            </a:r>
            <a:endParaRPr lang="sk-SK" dirty="0"/>
          </a:p>
          <a:p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expressed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pointcuts</a:t>
            </a:r>
            <a:endParaRPr lang="sk-SK" dirty="0"/>
          </a:p>
          <a:p>
            <a:r>
              <a:rPr lang="sk-SK" dirty="0" err="1"/>
              <a:t>Behaviour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added</a:t>
            </a:r>
            <a:r>
              <a:rPr lang="sk-SK" dirty="0"/>
              <a:t> to </a:t>
            </a:r>
            <a:r>
              <a:rPr lang="sk-SK" dirty="0" err="1"/>
              <a:t>specific</a:t>
            </a:r>
            <a:r>
              <a:rPr lang="sk-SK" dirty="0"/>
              <a:t> </a:t>
            </a:r>
            <a:r>
              <a:rPr lang="sk-SK" dirty="0" err="1"/>
              <a:t>parts</a:t>
            </a:r>
            <a:r>
              <a:rPr lang="sk-SK" dirty="0"/>
              <a:t> of program </a:t>
            </a:r>
            <a:r>
              <a:rPr lang="sk-SK" dirty="0" err="1"/>
              <a:t>thanks</a:t>
            </a:r>
            <a:r>
              <a:rPr lang="sk-SK" dirty="0"/>
              <a:t> to </a:t>
            </a:r>
            <a:r>
              <a:rPr lang="sk-SK" dirty="0" err="1"/>
              <a:t>aspect</a:t>
            </a:r>
            <a:r>
              <a:rPr lang="sk-SK" dirty="0"/>
              <a:t> </a:t>
            </a:r>
            <a:r>
              <a:rPr lang="sk-SK" dirty="0" err="1"/>
              <a:t>orientation</a:t>
            </a:r>
            <a:endParaRPr lang="sk-SK" dirty="0"/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043514B-CE31-508C-F327-76A2F72B2CCD}"/>
              </a:ext>
            </a:extLst>
          </p:cNvPr>
          <p:cNvSpPr txBox="1"/>
          <p:nvPr/>
        </p:nvSpPr>
        <p:spPr>
          <a:xfrm>
            <a:off x="1216371" y="4487301"/>
            <a:ext cx="286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/>
              <a:t>STRENGTHS</a:t>
            </a:r>
            <a:r>
              <a:rPr lang="en-US" sz="3600" b="1" dirty="0"/>
              <a:t>:</a:t>
            </a:r>
            <a:endParaRPr lang="sk-SK" sz="3600" b="1" dirty="0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9F213947-6716-1A06-9605-2887AE92C3C2}"/>
              </a:ext>
            </a:extLst>
          </p:cNvPr>
          <p:cNvSpPr txBox="1">
            <a:spLocks/>
          </p:cNvSpPr>
          <p:nvPr/>
        </p:nvSpPr>
        <p:spPr>
          <a:xfrm>
            <a:off x="1797666" y="52038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err="1"/>
              <a:t>Architecture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b="1" dirty="0" err="1">
                <a:solidFill>
                  <a:srgbClr val="00B0F0"/>
                </a:solidFill>
              </a:rPr>
              <a:t>not</a:t>
            </a:r>
            <a:r>
              <a:rPr lang="sk-SK" b="1" dirty="0">
                <a:solidFill>
                  <a:srgbClr val="00B0F0"/>
                </a:solidFill>
              </a:rPr>
              <a:t> in </a:t>
            </a:r>
            <a:r>
              <a:rPr lang="sk-SK" b="1" dirty="0" err="1">
                <a:solidFill>
                  <a:srgbClr val="00B0F0"/>
                </a:solidFill>
              </a:rPr>
              <a:t>documentation</a:t>
            </a:r>
            <a:r>
              <a:rPr lang="sk-SK" dirty="0"/>
              <a:t>,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in </a:t>
            </a:r>
            <a:r>
              <a:rPr lang="sk-SK" b="1" dirty="0" err="1">
                <a:solidFill>
                  <a:srgbClr val="FF0000"/>
                </a:solidFill>
              </a:rPr>
              <a:t>code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dirty="0"/>
              <a:t>Solutions to </a:t>
            </a:r>
            <a:r>
              <a:rPr lang="sk-SK" dirty="0" err="1"/>
              <a:t>problems</a:t>
            </a:r>
            <a:r>
              <a:rPr lang="sk-SK" dirty="0"/>
              <a:t> </a:t>
            </a:r>
            <a:r>
              <a:rPr lang="sk-SK" dirty="0" err="1"/>
              <a:t>preventing</a:t>
            </a:r>
            <a:r>
              <a:rPr lang="sk-SK" dirty="0"/>
              <a:t> </a:t>
            </a:r>
            <a:r>
              <a:rPr lang="sk-SK" dirty="0" err="1"/>
              <a:t>tangled</a:t>
            </a:r>
            <a:r>
              <a:rPr lang="sk-SK" dirty="0"/>
              <a:t> and </a:t>
            </a:r>
            <a:r>
              <a:rPr lang="sk-SK" dirty="0" err="1"/>
              <a:t>scattered</a:t>
            </a:r>
            <a:r>
              <a:rPr lang="sk-SK" dirty="0"/>
              <a:t> </a:t>
            </a:r>
            <a:r>
              <a:rPr lang="sk-SK" dirty="0" err="1"/>
              <a:t>code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149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BF4A9E7-6633-8ECC-0355-182DF7D66CF0}"/>
              </a:ext>
            </a:extLst>
          </p:cNvPr>
          <p:cNvSpPr txBox="1">
            <a:spLocks/>
          </p:cNvSpPr>
          <p:nvPr/>
        </p:nvSpPr>
        <p:spPr>
          <a:xfrm>
            <a:off x="1732882" y="255354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/>
              <a:t>AspectJ</a:t>
            </a:r>
            <a:endParaRPr lang="sk-SK" sz="7200" b="1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5BAC6A40-8A3D-3D25-EDC7-2E93BD8751D0}"/>
              </a:ext>
            </a:extLst>
          </p:cNvPr>
          <p:cNvSpPr txBox="1"/>
          <p:nvPr/>
        </p:nvSpPr>
        <p:spPr>
          <a:xfrm>
            <a:off x="2724789" y="3848091"/>
            <a:ext cx="521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-the most developed aspect-oriented language</a:t>
            </a:r>
            <a:endParaRPr lang="sk-SK" b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9AA3145-0539-8A09-E697-E10DC6E63B16}"/>
              </a:ext>
            </a:extLst>
          </p:cNvPr>
          <p:cNvSpPr txBox="1"/>
          <p:nvPr/>
        </p:nvSpPr>
        <p:spPr>
          <a:xfrm>
            <a:off x="2724789" y="4217423"/>
            <a:ext cx="787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-much faster compile-time weaving is used as default to weave aspects</a:t>
            </a:r>
            <a:endParaRPr lang="sk-SK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B2735D1-FAB9-D453-587F-2C8D9C5295F0}"/>
              </a:ext>
            </a:extLst>
          </p:cNvPr>
          <p:cNvSpPr txBox="1"/>
          <p:nvPr/>
        </p:nvSpPr>
        <p:spPr>
          <a:xfrm>
            <a:off x="2724789" y="4929835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-own pointcut language</a:t>
            </a:r>
            <a:endParaRPr lang="sk-SK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1006D71-6E28-9ACA-7FD4-AE3987E3AA27}"/>
              </a:ext>
            </a:extLst>
          </p:cNvPr>
          <p:cNvSpPr txBox="1"/>
          <p:nvPr/>
        </p:nvSpPr>
        <p:spPr>
          <a:xfrm>
            <a:off x="2724789" y="5299167"/>
            <a:ext cx="410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-all types ow weaving are supported</a:t>
            </a:r>
            <a:endParaRPr lang="sk-SK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0E16571-7139-1652-FF9E-788C693060D7}"/>
              </a:ext>
            </a:extLst>
          </p:cNvPr>
          <p:cNvSpPr txBox="1"/>
          <p:nvPr/>
        </p:nvSpPr>
        <p:spPr>
          <a:xfrm>
            <a:off x="7345885" y="4586755"/>
            <a:ext cx="362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-no additional run-time overhead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1953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8BCE1-D5C5-3AC7-7B8E-FC1EBE4D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79" y="253659"/>
            <a:ext cx="8596668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Pointcuts</a:t>
            </a:r>
            <a:r>
              <a:rPr lang="sk-SK" sz="5400" b="1" dirty="0"/>
              <a:t> – </a:t>
            </a:r>
            <a:r>
              <a:rPr lang="sk-SK" sz="5400" b="1" dirty="0" err="1"/>
              <a:t>different</a:t>
            </a:r>
            <a:r>
              <a:rPr lang="sk-SK" sz="5400" b="1" dirty="0"/>
              <a:t> </a:t>
            </a:r>
            <a:r>
              <a:rPr lang="sk-SK" sz="5400" b="1" dirty="0" err="1"/>
              <a:t>kinds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BACB80-7783-98E9-6CA7-81296084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4" y="1574459"/>
            <a:ext cx="8596668" cy="5761528"/>
          </a:xfrm>
        </p:spPr>
        <p:txBody>
          <a:bodyPr>
            <a:normAutofit/>
          </a:bodyPr>
          <a:lstStyle/>
          <a:p>
            <a:r>
              <a:rPr lang="en-US" dirty="0"/>
              <a:t>Annotation based pointcuts</a:t>
            </a:r>
          </a:p>
          <a:p>
            <a:r>
              <a:rPr lang="sk-SK" dirty="0" err="1"/>
              <a:t>Method</a:t>
            </a:r>
            <a:r>
              <a:rPr lang="en-US" dirty="0"/>
              <a:t>/constructor</a:t>
            </a:r>
            <a:r>
              <a:rPr lang="sk-SK" dirty="0"/>
              <a:t> </a:t>
            </a:r>
            <a:r>
              <a:rPr lang="sk-SK" dirty="0" err="1"/>
              <a:t>call</a:t>
            </a:r>
            <a:endParaRPr lang="sk-SK" dirty="0"/>
          </a:p>
          <a:p>
            <a:r>
              <a:rPr lang="sk-SK" dirty="0" err="1"/>
              <a:t>Method</a:t>
            </a:r>
            <a:r>
              <a:rPr lang="sk-SK" dirty="0"/>
              <a:t>/</a:t>
            </a:r>
            <a:r>
              <a:rPr lang="en-US" dirty="0"/>
              <a:t>constructor</a:t>
            </a:r>
            <a:r>
              <a:rPr lang="sk-SK" dirty="0"/>
              <a:t> </a:t>
            </a:r>
            <a:r>
              <a:rPr lang="sk-SK" dirty="0" err="1"/>
              <a:t>execution</a:t>
            </a:r>
            <a:endParaRPr lang="en-US" dirty="0"/>
          </a:p>
          <a:p>
            <a:r>
              <a:rPr lang="en-US" dirty="0"/>
              <a:t>Execution object pointcuts</a:t>
            </a:r>
          </a:p>
          <a:p>
            <a:r>
              <a:rPr lang="en-US" dirty="0"/>
              <a:t>Control flow based pointcuts</a:t>
            </a:r>
          </a:p>
          <a:p>
            <a:r>
              <a:rPr lang="en-US" dirty="0"/>
              <a:t>Argument pointcuts</a:t>
            </a:r>
          </a:p>
          <a:p>
            <a:r>
              <a:rPr lang="en-US" dirty="0"/>
              <a:t>Initialization</a:t>
            </a:r>
          </a:p>
          <a:p>
            <a:r>
              <a:rPr lang="en-US" dirty="0"/>
              <a:t>Field Access</a:t>
            </a:r>
          </a:p>
          <a:p>
            <a:r>
              <a:rPr lang="en-US" dirty="0"/>
              <a:t>Exception Handling</a:t>
            </a:r>
          </a:p>
          <a:p>
            <a:r>
              <a:rPr lang="en-US" dirty="0"/>
              <a:t>Advice execution</a:t>
            </a:r>
          </a:p>
          <a:p>
            <a:r>
              <a:rPr lang="en-US" dirty="0"/>
              <a:t>Conditional pointcut</a:t>
            </a:r>
          </a:p>
          <a:p>
            <a:r>
              <a:rPr lang="en-US" dirty="0"/>
              <a:t>Pointcut based on Lexical structure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389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308F4-85E8-90CC-ED00-E72BF90E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24" y="265933"/>
            <a:ext cx="933810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Example: Annotation based join points</a:t>
            </a:r>
            <a:endParaRPr lang="sk-SK" sz="54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C07BAA0-6333-7622-ACFA-5721EB582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39" y="1399216"/>
            <a:ext cx="6463661" cy="528555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B4F5FF6-4525-333E-A7CB-10C6FBE676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02"/>
          <a:stretch/>
        </p:blipFill>
        <p:spPr>
          <a:xfrm>
            <a:off x="0" y="2198549"/>
            <a:ext cx="5860752" cy="2276793"/>
          </a:xfrm>
          <a:prstGeom prst="rect">
            <a:avLst/>
          </a:prstGeom>
        </p:spPr>
      </p:pic>
      <p:sp>
        <p:nvSpPr>
          <p:cNvPr id="8" name="Šípka: zakrivená doprava 7">
            <a:extLst>
              <a:ext uri="{FF2B5EF4-FFF2-40B4-BE49-F238E27FC236}">
                <a16:creationId xmlns:a16="http://schemas.microsoft.com/office/drawing/2014/main" id="{94A32F1A-6155-6677-BE70-02837A95952F}"/>
              </a:ext>
            </a:extLst>
          </p:cNvPr>
          <p:cNvSpPr/>
          <p:nvPr/>
        </p:nvSpPr>
        <p:spPr>
          <a:xfrm rot="18626542">
            <a:off x="4165590" y="3489513"/>
            <a:ext cx="832427" cy="265145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C02AF42-EF35-4EF4-7FC4-9CA8082CA2EC}"/>
              </a:ext>
            </a:extLst>
          </p:cNvPr>
          <p:cNvSpPr txBox="1"/>
          <p:nvPr/>
        </p:nvSpPr>
        <p:spPr>
          <a:xfrm>
            <a:off x="677334" y="5362744"/>
            <a:ext cx="4557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Automated pointcut extraction </a:t>
            </a:r>
          </a:p>
          <a:p>
            <a:r>
              <a:rPr lang="en-US" sz="2400" dirty="0"/>
              <a:t>with semantic information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816803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5EFD1-CCD7-30ED-3D36-9C569F99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ADD7D9B-2277-0C59-C2EB-375FEACB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9" y="-2697"/>
            <a:ext cx="9751554" cy="6908123"/>
          </a:xfrm>
        </p:spPr>
      </p:pic>
    </p:spTree>
    <p:extLst>
      <p:ext uri="{BB962C8B-B14F-4D97-AF65-F5344CB8AC3E}">
        <p14:creationId xmlns:p14="http://schemas.microsoft.com/office/powerpoint/2010/main" val="3522270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9EA2C-F20C-ADAD-DC39-075F176B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70" y="217243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Pointcut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5F56C01-5151-1F47-28E1-6330514610F8}"/>
              </a:ext>
            </a:extLst>
          </p:cNvPr>
          <p:cNvSpPr txBox="1"/>
          <p:nvPr/>
        </p:nvSpPr>
        <p:spPr>
          <a:xfrm>
            <a:off x="1288752" y="1048880"/>
            <a:ext cx="6542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-selects sets of join points and collects context in their place</a:t>
            </a:r>
          </a:p>
          <a:p>
            <a:endParaRPr lang="sk-SK" dirty="0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0598D4D8-5595-B790-EB85-538961596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523" y="3971502"/>
            <a:ext cx="8946059" cy="425156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call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Player.new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(..)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sk-SK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if</a:t>
            </a:r>
            <a:r>
              <a:rPr lang="sk-SK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sk-SK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Configuration.setNames</a:t>
            </a:r>
            <a:r>
              <a:rPr lang="sk-SK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7143665-82ED-DADE-18FC-01C107615737}"/>
              </a:ext>
            </a:extLst>
          </p:cNvPr>
          <p:cNvSpPr txBox="1"/>
          <p:nvPr/>
        </p:nvSpPr>
        <p:spPr>
          <a:xfrm>
            <a:off x="1982373" y="2386506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call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Player.new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(..)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0E52BA4-CB38-35D4-1C2D-C39A960D0983}"/>
              </a:ext>
            </a:extLst>
          </p:cNvPr>
          <p:cNvSpPr txBox="1"/>
          <p:nvPr/>
        </p:nvSpPr>
        <p:spPr>
          <a:xfrm>
            <a:off x="1288752" y="1995171"/>
            <a:ext cx="757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capture constructor call, when Player instance is going to be created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BC2F324-DC7B-0D15-555D-44543D35E38F}"/>
              </a:ext>
            </a:extLst>
          </p:cNvPr>
          <p:cNvSpPr txBox="1"/>
          <p:nvPr/>
        </p:nvSpPr>
        <p:spPr>
          <a:xfrm>
            <a:off x="1288752" y="3325171"/>
            <a:ext cx="7800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capture constructor call, when Player instance is going to be created, </a:t>
            </a:r>
          </a:p>
          <a:p>
            <a:r>
              <a:rPr lang="en-US" dirty="0"/>
              <a:t>			but </a:t>
            </a:r>
            <a:r>
              <a:rPr lang="en-US" dirty="0" err="1"/>
              <a:t>setNames</a:t>
            </a:r>
            <a:r>
              <a:rPr lang="en-US" dirty="0"/>
              <a:t> from Configuration has to be true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C82B491-F3E7-46D3-BC07-14C0A6FF870F}"/>
              </a:ext>
            </a:extLst>
          </p:cNvPr>
          <p:cNvSpPr txBox="1"/>
          <p:nvPr/>
        </p:nvSpPr>
        <p:spPr>
          <a:xfrm>
            <a:off x="444773" y="1604148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</a:t>
            </a:r>
            <a:endParaRPr lang="sk-SK" sz="24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4FC0385-8D83-F5D5-B010-9B422D69DF61}"/>
              </a:ext>
            </a:extLst>
          </p:cNvPr>
          <p:cNvSpPr txBox="1"/>
          <p:nvPr/>
        </p:nvSpPr>
        <p:spPr>
          <a:xfrm>
            <a:off x="467205" y="2935559"/>
            <a:ext cx="831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 check condition (for example for variability handling)</a:t>
            </a:r>
            <a:endParaRPr lang="sk-SK" sz="2400" b="1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02B9184-011D-0626-DA8C-F0751FBB3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78" y="4869107"/>
            <a:ext cx="8067675" cy="1771650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72FDC390-7EE4-23B2-9152-C93DEB358D79}"/>
              </a:ext>
            </a:extLst>
          </p:cNvPr>
          <p:cNvSpPr txBox="1"/>
          <p:nvPr/>
        </p:nvSpPr>
        <p:spPr>
          <a:xfrm>
            <a:off x="376244" y="4398627"/>
            <a:ext cx="8645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Complex examples with whole declaration (within aspect):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168002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C6D63-8782-BA86-1512-BF1CC054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06" y="364124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Pointcut language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B1BE160-D86B-B96F-EF5F-4A6FF931BC37}"/>
              </a:ext>
            </a:extLst>
          </p:cNvPr>
          <p:cNvSpPr txBox="1"/>
          <p:nvPr/>
        </p:nvSpPr>
        <p:spPr>
          <a:xfrm>
            <a:off x="1914867" y="1979381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</a:rPr>
              <a:t>call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Player</a:t>
            </a:r>
            <a:r>
              <a:rPr lang="en-US" sz="18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.new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>
                <a:solidFill>
                  <a:srgbClr val="7030A0"/>
                </a:solidFill>
                <a:latin typeface="Consolas" panose="020B0609020204030204" pitchFamily="49" charset="0"/>
              </a:rPr>
              <a:t>..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sk-SK" dirty="0"/>
          </a:p>
        </p:txBody>
      </p:sp>
      <p:sp>
        <p:nvSpPr>
          <p:cNvPr id="5" name="Šípka: nadol 4">
            <a:extLst>
              <a:ext uri="{FF2B5EF4-FFF2-40B4-BE49-F238E27FC236}">
                <a16:creationId xmlns:a16="http://schemas.microsoft.com/office/drawing/2014/main" id="{437208C7-648E-9EAA-67AD-BC9A5233D01F}"/>
              </a:ext>
            </a:extLst>
          </p:cNvPr>
          <p:cNvSpPr/>
          <p:nvPr/>
        </p:nvSpPr>
        <p:spPr>
          <a:xfrm rot="18680565">
            <a:off x="4211301" y="2314845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8112B23-0F27-A258-EC5F-28231677B78E}"/>
              </a:ext>
            </a:extLst>
          </p:cNvPr>
          <p:cNvSpPr txBox="1"/>
          <p:nvPr/>
        </p:nvSpPr>
        <p:spPr>
          <a:xfrm>
            <a:off x="4756107" y="2910361"/>
            <a:ext cx="480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Any number, name, and type of arguments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7FA88E7F-3E28-6CA9-C21C-BC866B823B34}"/>
              </a:ext>
            </a:extLst>
          </p:cNvPr>
          <p:cNvSpPr/>
          <p:nvPr/>
        </p:nvSpPr>
        <p:spPr>
          <a:xfrm>
            <a:off x="3357534" y="2307196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34F2B2A-8E56-7AD0-E7C2-4A08D9916E29}"/>
              </a:ext>
            </a:extLst>
          </p:cNvPr>
          <p:cNvSpPr txBox="1"/>
          <p:nvPr/>
        </p:nvSpPr>
        <p:spPr>
          <a:xfrm>
            <a:off x="3087671" y="3058669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To capture</a:t>
            </a:r>
          </a:p>
          <a:p>
            <a:r>
              <a:rPr lang="en-US" b="1" dirty="0">
                <a:solidFill>
                  <a:srgbClr val="00B050"/>
                </a:solidFill>
              </a:rPr>
              <a:t> constructor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9" name="Šípka: nadol 8">
            <a:extLst>
              <a:ext uri="{FF2B5EF4-FFF2-40B4-BE49-F238E27FC236}">
                <a16:creationId xmlns:a16="http://schemas.microsoft.com/office/drawing/2014/main" id="{DE5072F2-A0BA-BB71-7B28-B332F660133D}"/>
              </a:ext>
            </a:extLst>
          </p:cNvPr>
          <p:cNvSpPr/>
          <p:nvPr/>
        </p:nvSpPr>
        <p:spPr>
          <a:xfrm rot="1611590">
            <a:off x="2477294" y="2375366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3B35A48-134D-4C2E-D021-6D5D28D8E6B9}"/>
              </a:ext>
            </a:extLst>
          </p:cNvPr>
          <p:cNvSpPr txBox="1"/>
          <p:nvPr/>
        </p:nvSpPr>
        <p:spPr>
          <a:xfrm>
            <a:off x="1436379" y="305866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Player</a:t>
            </a:r>
            <a:r>
              <a:rPr lang="en-US" dirty="0"/>
              <a:t> class </a:t>
            </a:r>
          </a:p>
          <a:p>
            <a:r>
              <a:rPr lang="en-US" dirty="0"/>
              <a:t>is </a:t>
            </a:r>
            <a:r>
              <a:rPr lang="en-US" b="1" dirty="0">
                <a:solidFill>
                  <a:srgbClr val="00B0F0"/>
                </a:solidFill>
              </a:rPr>
              <a:t>called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11" name="Šípka: nadol 10">
            <a:extLst>
              <a:ext uri="{FF2B5EF4-FFF2-40B4-BE49-F238E27FC236}">
                <a16:creationId xmlns:a16="http://schemas.microsoft.com/office/drawing/2014/main" id="{3E7C1647-6E0E-942E-3561-201937719253}"/>
              </a:ext>
            </a:extLst>
          </p:cNvPr>
          <p:cNvSpPr/>
          <p:nvPr/>
        </p:nvSpPr>
        <p:spPr>
          <a:xfrm>
            <a:off x="1913843" y="2417679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9CD279C-2363-289E-4220-E31AD9BF02E2}"/>
              </a:ext>
            </a:extLst>
          </p:cNvPr>
          <p:cNvSpPr txBox="1"/>
          <p:nvPr/>
        </p:nvSpPr>
        <p:spPr>
          <a:xfrm>
            <a:off x="1309609" y="4061665"/>
            <a:ext cx="385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</a:rPr>
              <a:t>execution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Player</a:t>
            </a:r>
            <a:r>
              <a:rPr lang="en-US" sz="18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.new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>
                <a:solidFill>
                  <a:srgbClr val="7030A0"/>
                </a:solidFill>
                <a:latin typeface="Consolas" panose="020B0609020204030204" pitchFamily="49" charset="0"/>
              </a:rPr>
              <a:t>String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sk-SK" dirty="0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49017FD6-E250-04CE-A905-088F4AB39F12}"/>
              </a:ext>
            </a:extLst>
          </p:cNvPr>
          <p:cNvSpPr/>
          <p:nvPr/>
        </p:nvSpPr>
        <p:spPr>
          <a:xfrm rot="18680565">
            <a:off x="4265510" y="4394236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2DDDD469-3D6E-5E7E-6491-8FD2F380E0AF}"/>
              </a:ext>
            </a:extLst>
          </p:cNvPr>
          <p:cNvSpPr txBox="1"/>
          <p:nvPr/>
        </p:nvSpPr>
        <p:spPr>
          <a:xfrm>
            <a:off x="4756106" y="5014124"/>
            <a:ext cx="663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With one argument from which the first one has type String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15" name="Šípka: nadol 14">
            <a:extLst>
              <a:ext uri="{FF2B5EF4-FFF2-40B4-BE49-F238E27FC236}">
                <a16:creationId xmlns:a16="http://schemas.microsoft.com/office/drawing/2014/main" id="{47C34BCD-095C-D63D-6B76-A208320014DB}"/>
              </a:ext>
            </a:extLst>
          </p:cNvPr>
          <p:cNvSpPr/>
          <p:nvPr/>
        </p:nvSpPr>
        <p:spPr>
          <a:xfrm>
            <a:off x="3411743" y="4386587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B21D5B37-B43E-9CC5-1906-C56866003BF1}"/>
              </a:ext>
            </a:extLst>
          </p:cNvPr>
          <p:cNvSpPr txBox="1"/>
          <p:nvPr/>
        </p:nvSpPr>
        <p:spPr>
          <a:xfrm>
            <a:off x="3141880" y="5138060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To capture</a:t>
            </a:r>
          </a:p>
          <a:p>
            <a:r>
              <a:rPr lang="en-US" b="1" dirty="0">
                <a:solidFill>
                  <a:srgbClr val="00B050"/>
                </a:solidFill>
              </a:rPr>
              <a:t> constructor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17" name="Šípka: nadol 16">
            <a:extLst>
              <a:ext uri="{FF2B5EF4-FFF2-40B4-BE49-F238E27FC236}">
                <a16:creationId xmlns:a16="http://schemas.microsoft.com/office/drawing/2014/main" id="{0AF8C632-F345-4025-2363-36606311908F}"/>
              </a:ext>
            </a:extLst>
          </p:cNvPr>
          <p:cNvSpPr/>
          <p:nvPr/>
        </p:nvSpPr>
        <p:spPr>
          <a:xfrm rot="1611590">
            <a:off x="2531503" y="4454757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45D29501-C344-A35E-4541-BEC2944E016D}"/>
              </a:ext>
            </a:extLst>
          </p:cNvPr>
          <p:cNvSpPr txBox="1"/>
          <p:nvPr/>
        </p:nvSpPr>
        <p:spPr>
          <a:xfrm>
            <a:off x="1490588" y="5138059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Player</a:t>
            </a:r>
            <a:r>
              <a:rPr lang="en-US" dirty="0"/>
              <a:t> class </a:t>
            </a:r>
          </a:p>
          <a:p>
            <a:r>
              <a:rPr lang="en-US" dirty="0"/>
              <a:t>is </a:t>
            </a:r>
            <a:r>
              <a:rPr lang="en-US" b="1" dirty="0">
                <a:solidFill>
                  <a:srgbClr val="00B0F0"/>
                </a:solidFill>
              </a:rPr>
              <a:t>executed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19" name="Šípka: nadol 18">
            <a:extLst>
              <a:ext uri="{FF2B5EF4-FFF2-40B4-BE49-F238E27FC236}">
                <a16:creationId xmlns:a16="http://schemas.microsoft.com/office/drawing/2014/main" id="{6155D9C3-9C9E-C7C5-7775-3CA20CEF4CC4}"/>
              </a:ext>
            </a:extLst>
          </p:cNvPr>
          <p:cNvSpPr/>
          <p:nvPr/>
        </p:nvSpPr>
        <p:spPr>
          <a:xfrm>
            <a:off x="1968052" y="4497070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273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BB4D9-23D8-41E9-88B8-73E5ED1E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17" y="102527"/>
            <a:ext cx="3598048" cy="1320800"/>
          </a:xfrm>
        </p:spPr>
        <p:txBody>
          <a:bodyPr>
            <a:normAutofit fontScale="90000"/>
          </a:bodyPr>
          <a:lstStyle/>
          <a:p>
            <a:r>
              <a:rPr lang="sk-SK" sz="6000" b="1" dirty="0" err="1"/>
              <a:t>Control</a:t>
            </a:r>
            <a:r>
              <a:rPr lang="sk-SK" sz="6000" b="1" dirty="0"/>
              <a:t> </a:t>
            </a:r>
            <a:br>
              <a:rPr lang="en-US" sz="6000" b="1" dirty="0"/>
            </a:br>
            <a:r>
              <a:rPr lang="sk-SK" sz="6000" b="1" dirty="0" err="1"/>
              <a:t>flows</a:t>
            </a:r>
            <a:endParaRPr lang="sk-SK" sz="60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34805F9-625E-571F-CC91-07CA54788F22}"/>
              </a:ext>
            </a:extLst>
          </p:cNvPr>
          <p:cNvSpPr txBox="1"/>
          <p:nvPr/>
        </p:nvSpPr>
        <p:spPr>
          <a:xfrm>
            <a:off x="1823284" y="491042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return type</a:t>
            </a:r>
            <a:endParaRPr lang="sk-SK" dirty="0"/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70B216B2-7519-F491-A522-98726F51B793}"/>
              </a:ext>
            </a:extLst>
          </p:cNvPr>
          <p:cNvSpPr txBox="1">
            <a:spLocks/>
          </p:cNvSpPr>
          <p:nvPr/>
        </p:nvSpPr>
        <p:spPr>
          <a:xfrm>
            <a:off x="745429" y="1862004"/>
            <a:ext cx="3329164" cy="1096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Capturing join points in particular control flows</a:t>
            </a:r>
            <a:endParaRPr lang="sk-SK" sz="2800" b="1" dirty="0"/>
          </a:p>
        </p:txBody>
      </p:sp>
      <p:sp>
        <p:nvSpPr>
          <p:cNvPr id="25" name="Obdĺžnik 24">
            <a:extLst>
              <a:ext uri="{FF2B5EF4-FFF2-40B4-BE49-F238E27FC236}">
                <a16:creationId xmlns:a16="http://schemas.microsoft.com/office/drawing/2014/main" id="{15863BF0-501A-4DFE-709D-5628D0FCAE3C}"/>
              </a:ext>
            </a:extLst>
          </p:cNvPr>
          <p:cNvSpPr/>
          <p:nvPr/>
        </p:nvSpPr>
        <p:spPr>
          <a:xfrm>
            <a:off x="6762995" y="355527"/>
            <a:ext cx="4952488" cy="51330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E944EB72-E45C-557D-AA48-91991294C9CD}"/>
              </a:ext>
            </a:extLst>
          </p:cNvPr>
          <p:cNvSpPr/>
          <p:nvPr/>
        </p:nvSpPr>
        <p:spPr>
          <a:xfrm>
            <a:off x="8468296" y="3537971"/>
            <a:ext cx="1431941" cy="923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2C75897C-17B5-5E9F-EAFA-40073D202A62}"/>
              </a:ext>
            </a:extLst>
          </p:cNvPr>
          <p:cNvSpPr/>
          <p:nvPr/>
        </p:nvSpPr>
        <p:spPr>
          <a:xfrm>
            <a:off x="4157081" y="216977"/>
            <a:ext cx="7710802" cy="542400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517E8796-C6C3-EA6B-FDE2-2AABA252C5B2}"/>
              </a:ext>
            </a:extLst>
          </p:cNvPr>
          <p:cNvSpPr txBox="1"/>
          <p:nvPr/>
        </p:nvSpPr>
        <p:spPr>
          <a:xfrm>
            <a:off x="481711" y="5699699"/>
            <a:ext cx="4200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cflow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dirty="0"/>
              <a:t>call(* </a:t>
            </a:r>
            <a:r>
              <a:rPr lang="en-US" dirty="0" err="1"/>
              <a:t>Post.fileLetter</a:t>
            </a:r>
            <a:r>
              <a:rPr lang="en-US" dirty="0"/>
              <a:t>())</a:t>
            </a:r>
            <a:r>
              <a:rPr lang="en-US" sz="3600" b="1" dirty="0">
                <a:solidFill>
                  <a:srgbClr val="7030A0"/>
                </a:solidFill>
              </a:rPr>
              <a:t>)</a:t>
            </a:r>
            <a:endParaRPr lang="sk-SK" sz="3600" b="1" dirty="0">
              <a:solidFill>
                <a:srgbClr val="7030A0"/>
              </a:solidFill>
            </a:endParaRP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9FDB4D31-6D66-895B-4CE9-2D288877BE67}"/>
              </a:ext>
            </a:extLst>
          </p:cNvPr>
          <p:cNvSpPr txBox="1"/>
          <p:nvPr/>
        </p:nvSpPr>
        <p:spPr>
          <a:xfrm>
            <a:off x="5830201" y="5826106"/>
            <a:ext cx="534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</a:rPr>
              <a:t>cflowbelow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  <a:r>
              <a:rPr lang="en-US" dirty="0"/>
              <a:t>call(* </a:t>
            </a:r>
            <a:r>
              <a:rPr lang="en-US" dirty="0" err="1"/>
              <a:t>Post.fileLetter</a:t>
            </a:r>
            <a:r>
              <a:rPr lang="en-US" dirty="0"/>
              <a:t>())</a:t>
            </a:r>
            <a:r>
              <a:rPr lang="en-US" sz="3600" dirty="0">
                <a:solidFill>
                  <a:srgbClr val="00B0F0"/>
                </a:solidFill>
              </a:rPr>
              <a:t>)</a:t>
            </a:r>
            <a:endParaRPr lang="sk-SK" sz="3600" dirty="0">
              <a:solidFill>
                <a:srgbClr val="00B0F0"/>
              </a:solidFill>
            </a:endParaRPr>
          </a:p>
        </p:txBody>
      </p:sp>
      <p:pic>
        <p:nvPicPr>
          <p:cNvPr id="33" name="Obrázok 32">
            <a:extLst>
              <a:ext uri="{FF2B5EF4-FFF2-40B4-BE49-F238E27FC236}">
                <a16:creationId xmlns:a16="http://schemas.microsoft.com/office/drawing/2014/main" id="{8A24131B-3947-1300-F232-CB9E4DE2C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727" y="887956"/>
            <a:ext cx="6204592" cy="4141895"/>
          </a:xfrm>
          <a:prstGeom prst="rect">
            <a:avLst/>
          </a:prstGeom>
        </p:spPr>
      </p:pic>
      <p:sp>
        <p:nvSpPr>
          <p:cNvPr id="34" name="BlokTextu 33">
            <a:extLst>
              <a:ext uri="{FF2B5EF4-FFF2-40B4-BE49-F238E27FC236}">
                <a16:creationId xmlns:a16="http://schemas.microsoft.com/office/drawing/2014/main" id="{09DB519D-49C4-DCEC-C919-3D5F65F5DD6A}"/>
              </a:ext>
            </a:extLst>
          </p:cNvPr>
          <p:cNvSpPr txBox="1"/>
          <p:nvPr/>
        </p:nvSpPr>
        <p:spPr>
          <a:xfrm>
            <a:off x="5733753" y="6502473"/>
            <a:ext cx="635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Other example: </a:t>
            </a:r>
            <a:r>
              <a:rPr lang="en-US" b="1" dirty="0" err="1"/>
              <a:t>cflowbelow</a:t>
            </a:r>
            <a:r>
              <a:rPr lang="en-US" dirty="0"/>
              <a:t>(execution(* </a:t>
            </a:r>
            <a:r>
              <a:rPr lang="en-US" dirty="0" err="1"/>
              <a:t>Post.fileLetter</a:t>
            </a:r>
            <a:r>
              <a:rPr lang="en-US" dirty="0"/>
              <a:t>()))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842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F1B93-646F-E139-6945-16DDD7A9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29" y="185630"/>
            <a:ext cx="925832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Pointcuts Based on Lexical Structure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271ED58-F334-222F-8632-06F45C65EB44}"/>
              </a:ext>
            </a:extLst>
          </p:cNvPr>
          <p:cNvSpPr txBox="1"/>
          <p:nvPr/>
        </p:nvSpPr>
        <p:spPr>
          <a:xfrm>
            <a:off x="564941" y="3477880"/>
            <a:ext cx="293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within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3600" dirty="0"/>
              <a:t>Post</a:t>
            </a:r>
            <a:r>
              <a:rPr lang="en-US" sz="4000" b="1" dirty="0">
                <a:solidFill>
                  <a:srgbClr val="7030A0"/>
                </a:solidFill>
              </a:rPr>
              <a:t>)</a:t>
            </a:r>
            <a:endParaRPr lang="sk-SK" sz="4000" b="1" dirty="0">
              <a:solidFill>
                <a:srgbClr val="7030A0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4162568-97DE-CCB0-6D30-9AFE6FF796A8}"/>
              </a:ext>
            </a:extLst>
          </p:cNvPr>
          <p:cNvSpPr txBox="1"/>
          <p:nvPr/>
        </p:nvSpPr>
        <p:spPr>
          <a:xfrm>
            <a:off x="4629625" y="3573725"/>
            <a:ext cx="6568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</a:rPr>
              <a:t>withincode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  <a:r>
              <a:rPr lang="en-US" sz="3600" dirty="0"/>
              <a:t>* </a:t>
            </a:r>
            <a:r>
              <a:rPr lang="en-US" sz="3600" dirty="0" err="1"/>
              <a:t>Post.fileLetter</a:t>
            </a:r>
            <a:r>
              <a:rPr lang="en-US" sz="3600" dirty="0"/>
              <a:t>()</a:t>
            </a:r>
            <a:r>
              <a:rPr lang="en-US" sz="3600" dirty="0">
                <a:solidFill>
                  <a:srgbClr val="00B0F0"/>
                </a:solidFill>
              </a:rPr>
              <a:t>)</a:t>
            </a:r>
            <a:endParaRPr lang="sk-SK" sz="3600" dirty="0">
              <a:solidFill>
                <a:srgbClr val="00B0F0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2B12C5E-5631-9F2A-89EA-A90A268DFFBF}"/>
              </a:ext>
            </a:extLst>
          </p:cNvPr>
          <p:cNvSpPr txBox="1"/>
          <p:nvPr/>
        </p:nvSpPr>
        <p:spPr>
          <a:xfrm>
            <a:off x="766317" y="4185766"/>
            <a:ext cx="3797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-join points contained </a:t>
            </a:r>
            <a:r>
              <a:rPr lang="en-US" b="1" dirty="0"/>
              <a:t>within</a:t>
            </a:r>
            <a:r>
              <a:rPr lang="en-US" dirty="0"/>
              <a:t> </a:t>
            </a:r>
          </a:p>
          <a:p>
            <a:r>
              <a:rPr lang="en-US" dirty="0"/>
              <a:t> particular entity – aspect or class</a:t>
            </a:r>
          </a:p>
          <a:p>
            <a:endParaRPr lang="en-US" dirty="0"/>
          </a:p>
          <a:p>
            <a:r>
              <a:rPr lang="en-US" dirty="0"/>
              <a:t>Example within(Post) </a:t>
            </a:r>
          </a:p>
          <a:p>
            <a:r>
              <a:rPr lang="en-US" dirty="0"/>
              <a:t>	– all join points within Post 	class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93424F5-9A85-4792-F8F8-0DE8B0E317C7}"/>
              </a:ext>
            </a:extLst>
          </p:cNvPr>
          <p:cNvSpPr txBox="1"/>
          <p:nvPr/>
        </p:nvSpPr>
        <p:spPr>
          <a:xfrm>
            <a:off x="5458108" y="4212385"/>
            <a:ext cx="4538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-join points contained </a:t>
            </a:r>
            <a:r>
              <a:rPr lang="en-US" b="1" dirty="0"/>
              <a:t>within</a:t>
            </a:r>
            <a:r>
              <a:rPr lang="en-US" dirty="0"/>
              <a:t> </a:t>
            </a:r>
          </a:p>
          <a:p>
            <a:r>
              <a:rPr lang="en-US" dirty="0"/>
              <a:t> particular code – constructor or method</a:t>
            </a:r>
          </a:p>
          <a:p>
            <a:endParaRPr lang="en-US" dirty="0"/>
          </a:p>
          <a:p>
            <a:r>
              <a:rPr lang="en-US" dirty="0"/>
              <a:t>Example within(* </a:t>
            </a:r>
            <a:r>
              <a:rPr lang="en-US" dirty="0" err="1"/>
              <a:t>Post.fileLetter</a:t>
            </a:r>
            <a:r>
              <a:rPr lang="en-US" dirty="0"/>
              <a:t>()) </a:t>
            </a:r>
          </a:p>
          <a:p>
            <a:r>
              <a:rPr lang="en-US" dirty="0"/>
              <a:t>	– all join points within 	</a:t>
            </a:r>
            <a:r>
              <a:rPr lang="en-US" dirty="0" err="1"/>
              <a:t>fileLettter</a:t>
            </a:r>
            <a:r>
              <a:rPr lang="en-US" dirty="0"/>
              <a:t>() method of Post class</a:t>
            </a:r>
            <a:endParaRPr lang="sk-SK" dirty="0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CDFDC8E5-BFA4-B493-B913-2B3B899A2AB5}"/>
              </a:ext>
            </a:extLst>
          </p:cNvPr>
          <p:cNvSpPr/>
          <p:nvPr/>
        </p:nvSpPr>
        <p:spPr>
          <a:xfrm>
            <a:off x="2481560" y="3058925"/>
            <a:ext cx="625965" cy="5456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289D52D-D802-69DE-6AE6-A59459FF7F20}"/>
              </a:ext>
            </a:extLst>
          </p:cNvPr>
          <p:cNvSpPr txBox="1"/>
          <p:nvPr/>
        </p:nvSpPr>
        <p:spPr>
          <a:xfrm>
            <a:off x="6309734" y="2386048"/>
            <a:ext cx="273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Signature of something </a:t>
            </a:r>
          </a:p>
          <a:p>
            <a:r>
              <a:rPr lang="en-US" dirty="0"/>
              <a:t>	– in form of pattern</a:t>
            </a:r>
            <a:endParaRPr lang="sk-SK" dirty="0"/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A1A99233-6467-E310-76AE-4BF77F8CA375}"/>
              </a:ext>
            </a:extLst>
          </p:cNvPr>
          <p:cNvSpPr/>
          <p:nvPr/>
        </p:nvSpPr>
        <p:spPr>
          <a:xfrm>
            <a:off x="7171295" y="3137364"/>
            <a:ext cx="625965" cy="5456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BFBB2B5-2617-D40D-F87A-08ED8BEF965E}"/>
              </a:ext>
            </a:extLst>
          </p:cNvPr>
          <p:cNvSpPr txBox="1"/>
          <p:nvPr/>
        </p:nvSpPr>
        <p:spPr>
          <a:xfrm>
            <a:off x="1626247" y="2386047"/>
            <a:ext cx="273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Type of something </a:t>
            </a:r>
          </a:p>
          <a:p>
            <a:r>
              <a:rPr lang="en-US" dirty="0"/>
              <a:t>	– in form of pattern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52676C9-6EA1-275D-3970-57BF805670F5}"/>
              </a:ext>
            </a:extLst>
          </p:cNvPr>
          <p:cNvSpPr txBox="1"/>
          <p:nvPr/>
        </p:nvSpPr>
        <p:spPr>
          <a:xfrm>
            <a:off x="4576769" y="1227241"/>
            <a:ext cx="467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Inside its lexical structure</a:t>
            </a:r>
            <a:endParaRPr lang="sk-SK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44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F1B93-646F-E139-6945-16DDD7A9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72" y="244532"/>
            <a:ext cx="925832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Execution Object Pointcuts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271ED58-F334-222F-8632-06F45C65EB44}"/>
              </a:ext>
            </a:extLst>
          </p:cNvPr>
          <p:cNvSpPr txBox="1"/>
          <p:nvPr/>
        </p:nvSpPr>
        <p:spPr>
          <a:xfrm>
            <a:off x="841102" y="2986928"/>
            <a:ext cx="2299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this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3600" dirty="0"/>
              <a:t>Post</a:t>
            </a:r>
            <a:r>
              <a:rPr lang="en-US" sz="4000" b="1" dirty="0">
                <a:solidFill>
                  <a:srgbClr val="7030A0"/>
                </a:solidFill>
              </a:rPr>
              <a:t>)</a:t>
            </a:r>
            <a:endParaRPr lang="sk-SK" sz="4000" b="1" dirty="0">
              <a:solidFill>
                <a:srgbClr val="7030A0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4162568-97DE-CCB0-6D30-9AFE6FF796A8}"/>
              </a:ext>
            </a:extLst>
          </p:cNvPr>
          <p:cNvSpPr txBox="1"/>
          <p:nvPr/>
        </p:nvSpPr>
        <p:spPr>
          <a:xfrm>
            <a:off x="7194855" y="3133574"/>
            <a:ext cx="2686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target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  <a:r>
              <a:rPr lang="en-US" sz="3600" dirty="0"/>
              <a:t>Post</a:t>
            </a:r>
            <a:r>
              <a:rPr lang="en-US" sz="3600" dirty="0">
                <a:solidFill>
                  <a:srgbClr val="00B0F0"/>
                </a:solidFill>
              </a:rPr>
              <a:t>)</a:t>
            </a:r>
            <a:endParaRPr lang="sk-SK" sz="3600" dirty="0">
              <a:solidFill>
                <a:srgbClr val="00B0F0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2B12C5E-5631-9F2A-89EA-A90A268DFFBF}"/>
              </a:ext>
            </a:extLst>
          </p:cNvPr>
          <p:cNvSpPr txBox="1"/>
          <p:nvPr/>
        </p:nvSpPr>
        <p:spPr>
          <a:xfrm>
            <a:off x="361281" y="3694814"/>
            <a:ext cx="3797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-this is instance of particular Type</a:t>
            </a:r>
          </a:p>
          <a:p>
            <a:endParaRPr lang="en-US" dirty="0"/>
          </a:p>
          <a:p>
            <a:r>
              <a:rPr lang="en-US" dirty="0"/>
              <a:t>Example this(Post) </a:t>
            </a:r>
          </a:p>
          <a:p>
            <a:r>
              <a:rPr lang="en-US" dirty="0"/>
              <a:t>	– all join points that are 		instances of Post class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93424F5-9A85-4792-F8F8-0DE8B0E317C7}"/>
              </a:ext>
            </a:extLst>
          </p:cNvPr>
          <p:cNvSpPr txBox="1"/>
          <p:nvPr/>
        </p:nvSpPr>
        <p:spPr>
          <a:xfrm>
            <a:off x="7108938" y="3721433"/>
            <a:ext cx="4538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-target is instance of particular type</a:t>
            </a:r>
          </a:p>
          <a:p>
            <a:endParaRPr lang="en-US" dirty="0"/>
          </a:p>
          <a:p>
            <a:r>
              <a:rPr lang="en-US" dirty="0"/>
              <a:t>Example target(Post) </a:t>
            </a:r>
          </a:p>
          <a:p>
            <a:r>
              <a:rPr lang="en-US" dirty="0"/>
              <a:t>	– object on which methods are called 	is type of Post - all such join points</a:t>
            </a:r>
            <a:endParaRPr lang="sk-SK" dirty="0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CDFDC8E5-BFA4-B493-B913-2B3B899A2AB5}"/>
              </a:ext>
            </a:extLst>
          </p:cNvPr>
          <p:cNvSpPr/>
          <p:nvPr/>
        </p:nvSpPr>
        <p:spPr>
          <a:xfrm>
            <a:off x="2076524" y="2567973"/>
            <a:ext cx="625965" cy="5456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A1A99233-6467-E310-76AE-4BF77F8CA375}"/>
              </a:ext>
            </a:extLst>
          </p:cNvPr>
          <p:cNvSpPr/>
          <p:nvPr/>
        </p:nvSpPr>
        <p:spPr>
          <a:xfrm>
            <a:off x="8822125" y="2646412"/>
            <a:ext cx="625965" cy="5456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BFBB2B5-2617-D40D-F87A-08ED8BEF965E}"/>
              </a:ext>
            </a:extLst>
          </p:cNvPr>
          <p:cNvSpPr txBox="1"/>
          <p:nvPr/>
        </p:nvSpPr>
        <p:spPr>
          <a:xfrm>
            <a:off x="1571015" y="2074292"/>
            <a:ext cx="179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Type</a:t>
            </a:r>
            <a:r>
              <a:rPr lang="en-US" b="1" dirty="0"/>
              <a:t> or Object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52676C9-6EA1-275D-3970-57BF805670F5}"/>
              </a:ext>
            </a:extLst>
          </p:cNvPr>
          <p:cNvSpPr txBox="1"/>
          <p:nvPr/>
        </p:nvSpPr>
        <p:spPr>
          <a:xfrm>
            <a:off x="2288384" y="1094605"/>
            <a:ext cx="761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Treats types of objects during the execution</a:t>
            </a:r>
            <a:endParaRPr lang="sk-SK" sz="2800" b="1" dirty="0">
              <a:solidFill>
                <a:srgbClr val="00B050"/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FE177B2-5E54-CDF2-EB5D-DB69D5FDAAC6}"/>
              </a:ext>
            </a:extLst>
          </p:cNvPr>
          <p:cNvSpPr txBox="1"/>
          <p:nvPr/>
        </p:nvSpPr>
        <p:spPr>
          <a:xfrm>
            <a:off x="8239541" y="2117024"/>
            <a:ext cx="179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Type</a:t>
            </a:r>
            <a:r>
              <a:rPr lang="en-US" b="1" dirty="0"/>
              <a:t> or Object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2EE4D0A-11C2-3DD4-802C-B4AE28229194}"/>
              </a:ext>
            </a:extLst>
          </p:cNvPr>
          <p:cNvSpPr txBox="1"/>
          <p:nvPr/>
        </p:nvSpPr>
        <p:spPr>
          <a:xfrm>
            <a:off x="4401191" y="1721979"/>
            <a:ext cx="2222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 wildcards!!!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D67C85AE-C52D-0157-1520-FB04F8E64227}"/>
              </a:ext>
            </a:extLst>
          </p:cNvPr>
          <p:cNvSpPr txBox="1"/>
          <p:nvPr/>
        </p:nvSpPr>
        <p:spPr>
          <a:xfrm>
            <a:off x="4358233" y="3019335"/>
            <a:ext cx="2222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Not matching static methods!!!</a:t>
            </a:r>
            <a:endParaRPr lang="sk-S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67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F1B93-646F-E139-6945-16DDD7A9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72" y="244532"/>
            <a:ext cx="925832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Arguments Pointcuts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271ED58-F334-222F-8632-06F45C65EB44}"/>
              </a:ext>
            </a:extLst>
          </p:cNvPr>
          <p:cNvSpPr txBox="1"/>
          <p:nvPr/>
        </p:nvSpPr>
        <p:spPr>
          <a:xfrm>
            <a:off x="841102" y="2986928"/>
            <a:ext cx="4445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args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3600" dirty="0">
                <a:solidFill>
                  <a:srgbClr val="7030A0"/>
                </a:solidFill>
              </a:rPr>
              <a:t>double, String</a:t>
            </a:r>
            <a:r>
              <a:rPr lang="en-US" sz="4000" b="1" dirty="0">
                <a:solidFill>
                  <a:srgbClr val="7030A0"/>
                </a:solidFill>
              </a:rPr>
              <a:t>)</a:t>
            </a:r>
            <a:endParaRPr lang="sk-SK" sz="4000" b="1" dirty="0">
              <a:solidFill>
                <a:srgbClr val="7030A0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2B12C5E-5631-9F2A-89EA-A90A268DFFBF}"/>
              </a:ext>
            </a:extLst>
          </p:cNvPr>
          <p:cNvSpPr txBox="1"/>
          <p:nvPr/>
        </p:nvSpPr>
        <p:spPr>
          <a:xfrm>
            <a:off x="1026735" y="3694814"/>
            <a:ext cx="8129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-arguments matching with type and number</a:t>
            </a:r>
          </a:p>
          <a:p>
            <a:r>
              <a:rPr lang="en-US" dirty="0"/>
              <a:t>– all join points where the first argument is double and second is String</a:t>
            </a:r>
            <a:endParaRPr lang="sk-SK" dirty="0"/>
          </a:p>
          <a:p>
            <a:endParaRPr lang="en-US" dirty="0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CDFDC8E5-BFA4-B493-B913-2B3B899A2AB5}"/>
              </a:ext>
            </a:extLst>
          </p:cNvPr>
          <p:cNvSpPr/>
          <p:nvPr/>
        </p:nvSpPr>
        <p:spPr>
          <a:xfrm>
            <a:off x="3230264" y="2585119"/>
            <a:ext cx="625965" cy="5456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BFBB2B5-2617-D40D-F87A-08ED8BEF965E}"/>
              </a:ext>
            </a:extLst>
          </p:cNvPr>
          <p:cNvSpPr txBox="1"/>
          <p:nvPr/>
        </p:nvSpPr>
        <p:spPr>
          <a:xfrm>
            <a:off x="2181987" y="2067712"/>
            <a:ext cx="259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TypePattern</a:t>
            </a:r>
            <a:r>
              <a:rPr lang="en-US" b="1" dirty="0"/>
              <a:t> or Object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52676C9-6EA1-275D-3970-57BF805670F5}"/>
              </a:ext>
            </a:extLst>
          </p:cNvPr>
          <p:cNvSpPr txBox="1"/>
          <p:nvPr/>
        </p:nvSpPr>
        <p:spPr>
          <a:xfrm>
            <a:off x="2076524" y="1136760"/>
            <a:ext cx="9258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In accordance with type and number of arguments</a:t>
            </a:r>
            <a:endParaRPr lang="sk-SK" sz="2800" b="1" dirty="0">
              <a:solidFill>
                <a:srgbClr val="00B05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2285131-7ECB-2337-0FBE-B0B4E8083F18}"/>
              </a:ext>
            </a:extLst>
          </p:cNvPr>
          <p:cNvSpPr txBox="1"/>
          <p:nvPr/>
        </p:nvSpPr>
        <p:spPr>
          <a:xfrm>
            <a:off x="806151" y="5021762"/>
            <a:ext cx="3584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args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3600" dirty="0">
                <a:solidFill>
                  <a:srgbClr val="7030A0"/>
                </a:solidFill>
              </a:rPr>
              <a:t>double, ..</a:t>
            </a:r>
            <a:r>
              <a:rPr lang="en-US" sz="4000" b="1" dirty="0">
                <a:solidFill>
                  <a:srgbClr val="7030A0"/>
                </a:solidFill>
              </a:rPr>
              <a:t>)</a:t>
            </a:r>
            <a:endParaRPr lang="sk-SK" sz="4000" b="1" dirty="0">
              <a:solidFill>
                <a:srgbClr val="7030A0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AB53C2FE-3893-EC40-E1E8-C770FD9F34EE}"/>
              </a:ext>
            </a:extLst>
          </p:cNvPr>
          <p:cNvSpPr txBox="1"/>
          <p:nvPr/>
        </p:nvSpPr>
        <p:spPr>
          <a:xfrm>
            <a:off x="1026735" y="5690138"/>
            <a:ext cx="812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-first arguments matching required types and other are optional and not restricted in their number and type</a:t>
            </a:r>
          </a:p>
          <a:p>
            <a:r>
              <a:rPr lang="en-US" dirty="0"/>
              <a:t>– all join points where the first argument is double and other are optional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5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D4884-681B-E9CA-0016-C1C4FF6A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b="1" dirty="0" err="1"/>
              <a:t>Steps</a:t>
            </a:r>
            <a:r>
              <a:rPr lang="sk-SK" sz="4800" b="1" dirty="0"/>
              <a:t> in </a:t>
            </a:r>
            <a:r>
              <a:rPr lang="sk-SK" sz="4800" b="1" dirty="0" err="1"/>
              <a:t>defining</a:t>
            </a:r>
            <a:r>
              <a:rPr lang="sk-SK" sz="4800" b="1" dirty="0"/>
              <a:t> </a:t>
            </a:r>
            <a:r>
              <a:rPr lang="sk-SK" sz="4800" b="1" dirty="0" err="1"/>
              <a:t>the</a:t>
            </a:r>
            <a:r>
              <a:rPr lang="sk-SK" sz="4800" b="1" dirty="0"/>
              <a:t> </a:t>
            </a:r>
            <a:r>
              <a:rPr lang="sk-SK" sz="4800" b="1" dirty="0" err="1"/>
              <a:t>Architecture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8F9CA8-32C7-2B4A-A147-5F2D1DF6D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00638"/>
            <a:ext cx="8596668" cy="3880773"/>
          </a:xfrm>
        </p:spPr>
        <p:txBody>
          <a:bodyPr/>
          <a:lstStyle/>
          <a:p>
            <a:r>
              <a:rPr lang="sk-SK" b="1" dirty="0"/>
              <a:t>1. </a:t>
            </a:r>
            <a:r>
              <a:rPr lang="sk-SK" b="1" dirty="0" err="1"/>
              <a:t>Defining</a:t>
            </a:r>
            <a:r>
              <a:rPr lang="sk-SK" b="1" dirty="0"/>
              <a:t> </a:t>
            </a:r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architecture</a:t>
            </a:r>
            <a:r>
              <a:rPr lang="sk-SK" b="1" dirty="0"/>
              <a:t> </a:t>
            </a:r>
            <a:r>
              <a:rPr lang="sk-SK" b="1" dirty="0" err="1"/>
              <a:t>through</a:t>
            </a:r>
            <a:r>
              <a:rPr lang="en-US" b="1" dirty="0"/>
              <a:t> pointcuts in place of</a:t>
            </a:r>
            <a:r>
              <a:rPr lang="sk-SK" b="1" dirty="0"/>
              <a:t> </a:t>
            </a:r>
            <a:r>
              <a:rPr lang="sk-SK" b="1" dirty="0" err="1"/>
              <a:t>join</a:t>
            </a:r>
            <a:r>
              <a:rPr lang="sk-SK" b="1" dirty="0"/>
              <a:t> </a:t>
            </a:r>
            <a:r>
              <a:rPr lang="sk-SK" b="1" dirty="0" err="1"/>
              <a:t>points</a:t>
            </a:r>
            <a:endParaRPr lang="en-US" b="1" dirty="0"/>
          </a:p>
          <a:p>
            <a:pPr lvl="1"/>
            <a:r>
              <a:rPr lang="en-US" dirty="0"/>
              <a:t>For service 			-&gt; @Service</a:t>
            </a:r>
          </a:p>
          <a:p>
            <a:pPr lvl="1"/>
            <a:r>
              <a:rPr lang="en-US" dirty="0"/>
              <a:t>For repository 		-&gt; @Repository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komponent</a:t>
            </a:r>
            <a:r>
              <a:rPr lang="en-US" dirty="0"/>
              <a:t>		-&gt; @Component</a:t>
            </a:r>
          </a:p>
          <a:p>
            <a:r>
              <a:rPr lang="en-US" b="1" dirty="0"/>
              <a:t>2. Defining </a:t>
            </a:r>
            <a:r>
              <a:rPr lang="en-US" b="1" dirty="0" err="1"/>
              <a:t>behaviour</a:t>
            </a:r>
            <a:r>
              <a:rPr lang="en-US" b="1" dirty="0"/>
              <a:t> using advices</a:t>
            </a:r>
          </a:p>
          <a:p>
            <a:r>
              <a:rPr lang="en-US" b="1" dirty="0"/>
              <a:t>3. Assigning advices to particular join points</a:t>
            </a:r>
            <a:endParaRPr lang="sk-SK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2305F30-479A-8FBA-A174-644C75D85CCB}"/>
              </a:ext>
            </a:extLst>
          </p:cNvPr>
          <p:cNvSpPr txBox="1"/>
          <p:nvPr/>
        </p:nvSpPr>
        <p:spPr>
          <a:xfrm>
            <a:off x="1053703" y="5250669"/>
            <a:ext cx="1052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Result: Reduction of technical boiler plate code</a:t>
            </a:r>
          </a:p>
          <a:p>
            <a:r>
              <a:rPr lang="en-US" sz="3600" b="1" dirty="0"/>
              <a:t>				-&gt; cleaner codebase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198334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F1B93-646F-E139-6945-16DDD7A9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72" y="244532"/>
            <a:ext cx="925832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Conditional Checkpoints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271ED58-F334-222F-8632-06F45C65EB44}"/>
              </a:ext>
            </a:extLst>
          </p:cNvPr>
          <p:cNvSpPr txBox="1"/>
          <p:nvPr/>
        </p:nvSpPr>
        <p:spPr>
          <a:xfrm>
            <a:off x="841102" y="2986928"/>
            <a:ext cx="177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if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3600" dirty="0">
                <a:solidFill>
                  <a:srgbClr val="7030A0"/>
                </a:solidFill>
              </a:rPr>
              <a:t>true</a:t>
            </a:r>
            <a:r>
              <a:rPr lang="en-US" sz="4000" b="1" dirty="0">
                <a:solidFill>
                  <a:srgbClr val="7030A0"/>
                </a:solidFill>
              </a:rPr>
              <a:t>)</a:t>
            </a:r>
            <a:endParaRPr lang="sk-SK" sz="4000" b="1" dirty="0">
              <a:solidFill>
                <a:srgbClr val="7030A0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2B12C5E-5631-9F2A-89EA-A90A268DFFBF}"/>
              </a:ext>
            </a:extLst>
          </p:cNvPr>
          <p:cNvSpPr txBox="1"/>
          <p:nvPr/>
        </p:nvSpPr>
        <p:spPr>
          <a:xfrm>
            <a:off x="1026735" y="3694814"/>
            <a:ext cx="812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-checks if Boolean expression matches</a:t>
            </a:r>
          </a:p>
          <a:p>
            <a:r>
              <a:rPr lang="en-US" dirty="0"/>
              <a:t>–all join points where condition is true</a:t>
            </a:r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CDFDC8E5-BFA4-B493-B913-2B3B899A2AB5}"/>
              </a:ext>
            </a:extLst>
          </p:cNvPr>
          <p:cNvSpPr/>
          <p:nvPr/>
        </p:nvSpPr>
        <p:spPr>
          <a:xfrm>
            <a:off x="1576828" y="2552208"/>
            <a:ext cx="625965" cy="5456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BFBB2B5-2617-D40D-F87A-08ED8BEF965E}"/>
              </a:ext>
            </a:extLst>
          </p:cNvPr>
          <p:cNvSpPr txBox="1"/>
          <p:nvPr/>
        </p:nvSpPr>
        <p:spPr>
          <a:xfrm>
            <a:off x="940636" y="1998534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Boolean Expression</a:t>
            </a:r>
            <a:endParaRPr lang="en-US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52676C9-6EA1-275D-3970-57BF805670F5}"/>
              </a:ext>
            </a:extLst>
          </p:cNvPr>
          <p:cNvSpPr txBox="1"/>
          <p:nvPr/>
        </p:nvSpPr>
        <p:spPr>
          <a:xfrm>
            <a:off x="2076524" y="1136760"/>
            <a:ext cx="9258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Conditional checking</a:t>
            </a:r>
            <a:endParaRPr lang="sk-SK" sz="2800" b="1" dirty="0">
              <a:solidFill>
                <a:srgbClr val="00B05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2285131-7ECB-2337-0FBE-B0B4E8083F18}"/>
              </a:ext>
            </a:extLst>
          </p:cNvPr>
          <p:cNvSpPr txBox="1"/>
          <p:nvPr/>
        </p:nvSpPr>
        <p:spPr>
          <a:xfrm>
            <a:off x="806151" y="5021762"/>
            <a:ext cx="4481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>
                <a:solidFill>
                  <a:srgbClr val="7030A0"/>
                </a:solidFill>
              </a:rPr>
              <a:t>if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3600" dirty="0" err="1">
                <a:solidFill>
                  <a:srgbClr val="7030A0"/>
                </a:solidFill>
              </a:rPr>
              <a:t>Timer.time</a:t>
            </a:r>
            <a:r>
              <a:rPr lang="en-US" sz="3600" dirty="0">
                <a:solidFill>
                  <a:srgbClr val="7030A0"/>
                </a:solidFill>
              </a:rPr>
              <a:t>() &gt; 10)</a:t>
            </a:r>
            <a:endParaRPr lang="sk-SK" sz="4000" b="1" dirty="0">
              <a:solidFill>
                <a:srgbClr val="7030A0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AB53C2FE-3893-EC40-E1E8-C770FD9F34EE}"/>
              </a:ext>
            </a:extLst>
          </p:cNvPr>
          <p:cNvSpPr txBox="1"/>
          <p:nvPr/>
        </p:nvSpPr>
        <p:spPr>
          <a:xfrm>
            <a:off x="1026735" y="5690138"/>
            <a:ext cx="8129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-checks if time is higher then 10</a:t>
            </a:r>
          </a:p>
          <a:p>
            <a:r>
              <a:rPr lang="en-US" dirty="0"/>
              <a:t>– all join points where time is higher than 10</a:t>
            </a:r>
            <a:endParaRPr lang="sk-SK" dirty="0"/>
          </a:p>
          <a:p>
            <a:endParaRPr lang="en-US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6AB8EA4-B20C-9804-30F3-A448CB39CFF5}"/>
              </a:ext>
            </a:extLst>
          </p:cNvPr>
          <p:cNvSpPr txBox="1"/>
          <p:nvPr/>
        </p:nvSpPr>
        <p:spPr>
          <a:xfrm>
            <a:off x="7599992" y="3096584"/>
            <a:ext cx="1891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if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3600" dirty="0">
                <a:solidFill>
                  <a:srgbClr val="7030A0"/>
                </a:solidFill>
              </a:rPr>
              <a:t>false</a:t>
            </a:r>
            <a:r>
              <a:rPr lang="en-US" sz="4000" b="1" dirty="0">
                <a:solidFill>
                  <a:srgbClr val="7030A0"/>
                </a:solidFill>
              </a:rPr>
              <a:t>)</a:t>
            </a:r>
            <a:endParaRPr lang="sk-SK" sz="4000" b="1" dirty="0">
              <a:solidFill>
                <a:srgbClr val="7030A0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A3B64C3-0A43-6B86-DC5D-617416E4A662}"/>
              </a:ext>
            </a:extLst>
          </p:cNvPr>
          <p:cNvSpPr txBox="1"/>
          <p:nvPr/>
        </p:nvSpPr>
        <p:spPr>
          <a:xfrm>
            <a:off x="5579497" y="2630670"/>
            <a:ext cx="324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Nullify the advice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en-US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532B76D-E8E1-0BE1-A9D1-BE15477BEABC}"/>
              </a:ext>
            </a:extLst>
          </p:cNvPr>
          <p:cNvSpPr txBox="1"/>
          <p:nvPr/>
        </p:nvSpPr>
        <p:spPr>
          <a:xfrm>
            <a:off x="5243913" y="2116672"/>
            <a:ext cx="9258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Idiom/programming tip:</a:t>
            </a:r>
            <a:endParaRPr lang="sk-SK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15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79975-50CC-B0C4-2493-428DCF5B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0" y="284344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Introduction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2F1BEEC-B859-09D5-242E-0FB59F07F53E}"/>
              </a:ext>
            </a:extLst>
          </p:cNvPr>
          <p:cNvSpPr txBox="1"/>
          <p:nvPr/>
        </p:nvSpPr>
        <p:spPr>
          <a:xfrm>
            <a:off x="2438911" y="3073042"/>
            <a:ext cx="698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declare parents</a:t>
            </a:r>
            <a:r>
              <a:rPr lang="en-US" sz="2400" dirty="0"/>
              <a:t>: Human </a:t>
            </a:r>
            <a:r>
              <a:rPr lang="en-US" sz="2400" b="1" dirty="0"/>
              <a:t>implements</a:t>
            </a:r>
            <a:r>
              <a:rPr lang="en-US" sz="2400" dirty="0"/>
              <a:t> </a:t>
            </a:r>
            <a:r>
              <a:rPr lang="en-US" sz="2400" dirty="0" err="1"/>
              <a:t>TaxDodger</a:t>
            </a:r>
            <a:r>
              <a:rPr lang="en-US" sz="2400" dirty="0"/>
              <a:t>;</a:t>
            </a:r>
            <a:endParaRPr lang="sk-SK" sz="24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CA232AE-F001-7C9C-4B25-FFAFE7B9A237}"/>
              </a:ext>
            </a:extLst>
          </p:cNvPr>
          <p:cNvSpPr txBox="1"/>
          <p:nvPr/>
        </p:nvSpPr>
        <p:spPr>
          <a:xfrm>
            <a:off x="1202835" y="2365156"/>
            <a:ext cx="6768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[USED FOR EXAMPLE JUST TO MARK SOME </a:t>
            </a:r>
          </a:p>
          <a:p>
            <a:r>
              <a:rPr lang="en-US" sz="2000" dirty="0"/>
              <a:t>					CLASSES FOR FURTHER PROCESSING]:</a:t>
            </a:r>
            <a:endParaRPr lang="sk-SK" sz="20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CF31D3E-882E-D8ED-3A18-92F2D6D6D786}"/>
              </a:ext>
            </a:extLst>
          </p:cNvPr>
          <p:cNvSpPr txBox="1"/>
          <p:nvPr/>
        </p:nvSpPr>
        <p:spPr>
          <a:xfrm>
            <a:off x="1202835" y="1178556"/>
            <a:ext cx="472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-a static crosscutting instruction</a:t>
            </a:r>
          </a:p>
          <a:p>
            <a:r>
              <a:rPr lang="en-US" dirty="0"/>
              <a:t>-to introduce relation such as specialization</a:t>
            </a:r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6F9579B-ABF5-01FC-2EDF-38EDBF8D9888}"/>
              </a:ext>
            </a:extLst>
          </p:cNvPr>
          <p:cNvSpPr txBox="1"/>
          <p:nvPr/>
        </p:nvSpPr>
        <p:spPr>
          <a:xfrm>
            <a:off x="2500279" y="5217779"/>
            <a:ext cx="704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declare parents</a:t>
            </a:r>
            <a:r>
              <a:rPr lang="en-US" sz="2400" dirty="0"/>
              <a:t>: Human </a:t>
            </a:r>
            <a:r>
              <a:rPr lang="en-US" sz="2400" b="1" dirty="0"/>
              <a:t>extends</a:t>
            </a:r>
            <a:r>
              <a:rPr lang="en-US" sz="2400" dirty="0"/>
              <a:t> </a:t>
            </a:r>
            <a:r>
              <a:rPr lang="en-US" sz="2400" dirty="0" err="1"/>
              <a:t>RichTaxDodger</a:t>
            </a:r>
            <a:r>
              <a:rPr lang="en-US" sz="2400" dirty="0"/>
              <a:t>;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874860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79975-50CC-B0C4-2493-428DCF5B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0" y="284344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Exception Softening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2F1BEEC-B859-09D5-242E-0FB59F07F53E}"/>
              </a:ext>
            </a:extLst>
          </p:cNvPr>
          <p:cNvSpPr txBox="1"/>
          <p:nvPr/>
        </p:nvSpPr>
        <p:spPr>
          <a:xfrm>
            <a:off x="1782960" y="3674460"/>
            <a:ext cx="862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declare soft</a:t>
            </a:r>
            <a:r>
              <a:rPr lang="en-US" sz="2400" dirty="0"/>
              <a:t>: </a:t>
            </a:r>
            <a:r>
              <a:rPr lang="sk-SK" sz="2400" b="1" i="0" dirty="0" err="1">
                <a:effectLst/>
                <a:latin typeface="Arial" panose="020B0604020202020204" pitchFamily="34" charset="0"/>
              </a:rPr>
              <a:t>IllegalStateException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:</a:t>
            </a:r>
            <a:r>
              <a:rPr lang="en-US" sz="2400" b="1" dirty="0">
                <a:latin typeface="Arial" panose="020B0604020202020204" pitchFamily="34" charset="0"/>
              </a:rPr>
              <a:t> call(* </a:t>
            </a:r>
            <a:r>
              <a:rPr lang="en-US" sz="2400" b="1" dirty="0" err="1">
                <a:latin typeface="Arial" panose="020B0604020202020204" pitchFamily="34" charset="0"/>
              </a:rPr>
              <a:t>changeState</a:t>
            </a:r>
            <a:r>
              <a:rPr lang="en-US" sz="2400" b="1" dirty="0">
                <a:latin typeface="Arial" panose="020B0604020202020204" pitchFamily="34" charset="0"/>
              </a:rPr>
              <a:t>(..))</a:t>
            </a:r>
            <a:r>
              <a:rPr lang="en-US" sz="2400" dirty="0"/>
              <a:t>;</a:t>
            </a:r>
            <a:endParaRPr lang="sk-SK" sz="24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CA232AE-F001-7C9C-4B25-FFAFE7B9A237}"/>
              </a:ext>
            </a:extLst>
          </p:cNvPr>
          <p:cNvSpPr txBox="1"/>
          <p:nvPr/>
        </p:nvSpPr>
        <p:spPr>
          <a:xfrm>
            <a:off x="896688" y="3138128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Example:</a:t>
            </a:r>
            <a:endParaRPr lang="sk-SK" sz="20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CF31D3E-882E-D8ED-3A18-92F2D6D6D786}"/>
              </a:ext>
            </a:extLst>
          </p:cNvPr>
          <p:cNvSpPr txBox="1"/>
          <p:nvPr/>
        </p:nvSpPr>
        <p:spPr>
          <a:xfrm>
            <a:off x="1202835" y="1178556"/>
            <a:ext cx="761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-softens exception: allows to treat checked exception as unchecked one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A8EB74B-605E-FD2C-6F17-EE6C744DA702}"/>
              </a:ext>
            </a:extLst>
          </p:cNvPr>
          <p:cNvSpPr txBox="1"/>
          <p:nvPr/>
        </p:nvSpPr>
        <p:spPr>
          <a:xfrm>
            <a:off x="1769341" y="1741366"/>
            <a:ext cx="7412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Checked Exception – caller must catch it or declare to throw it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375073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79975-50CC-B0C4-2493-428DCF5B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0" y="284344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Precedence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2F1BEEC-B859-09D5-242E-0FB59F07F53E}"/>
              </a:ext>
            </a:extLst>
          </p:cNvPr>
          <p:cNvSpPr txBox="1"/>
          <p:nvPr/>
        </p:nvSpPr>
        <p:spPr>
          <a:xfrm>
            <a:off x="2138202" y="5448611"/>
            <a:ext cx="8132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declare precedence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50"/>
                </a:solidFill>
              </a:rPr>
              <a:t>MyAspect3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MyAspect1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MyAspect2</a:t>
            </a:r>
            <a:r>
              <a:rPr lang="en-US" sz="2400" dirty="0"/>
              <a:t>;</a:t>
            </a:r>
            <a:endParaRPr lang="sk-SK" sz="24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CA232AE-F001-7C9C-4B25-FFAFE7B9A237}"/>
              </a:ext>
            </a:extLst>
          </p:cNvPr>
          <p:cNvSpPr txBox="1"/>
          <p:nvPr/>
        </p:nvSpPr>
        <p:spPr>
          <a:xfrm>
            <a:off x="744839" y="2023317"/>
            <a:ext cx="745588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Example: changing precedence of aspects from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		</a:t>
            </a:r>
            <a:r>
              <a:rPr lang="en-US" sz="2800" dirty="0">
                <a:solidFill>
                  <a:srgbClr val="FF0000"/>
                </a:solidFill>
              </a:rPr>
              <a:t>MyAspect1</a:t>
            </a:r>
            <a:r>
              <a:rPr lang="en-US" sz="2800" dirty="0"/>
              <a:t> </a:t>
            </a:r>
            <a:r>
              <a:rPr lang="en-US" sz="2800" b="1" dirty="0"/>
              <a:t>&gt;&gt;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F0"/>
                </a:solidFill>
              </a:rPr>
              <a:t>MyAspect2</a:t>
            </a:r>
            <a:r>
              <a:rPr lang="en-US" sz="2800" dirty="0"/>
              <a:t> </a:t>
            </a:r>
            <a:r>
              <a:rPr lang="en-US" sz="2800" b="1" dirty="0"/>
              <a:t>&gt;&gt;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MyAspect3</a:t>
            </a:r>
          </a:p>
          <a:p>
            <a:r>
              <a:rPr lang="en-US" sz="2000" dirty="0"/>
              <a:t>				</a:t>
            </a:r>
          </a:p>
          <a:p>
            <a:r>
              <a:rPr lang="en-US" sz="2000" dirty="0"/>
              <a:t>					to</a:t>
            </a:r>
          </a:p>
          <a:p>
            <a:endParaRPr lang="en-US" sz="2000" dirty="0"/>
          </a:p>
          <a:p>
            <a:r>
              <a:rPr lang="en-US" sz="2000" dirty="0"/>
              <a:t>		</a:t>
            </a:r>
            <a:r>
              <a:rPr lang="en-US" sz="2800" dirty="0">
                <a:solidFill>
                  <a:srgbClr val="00B050"/>
                </a:solidFill>
              </a:rPr>
              <a:t>MyAspect3</a:t>
            </a:r>
            <a:r>
              <a:rPr lang="en-US" sz="2800" dirty="0"/>
              <a:t> </a:t>
            </a:r>
            <a:r>
              <a:rPr lang="en-US" sz="2800" b="1" dirty="0"/>
              <a:t>&gt;&gt;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MyAspect1</a:t>
            </a:r>
            <a:r>
              <a:rPr lang="en-US" sz="2800" dirty="0"/>
              <a:t> </a:t>
            </a:r>
            <a:r>
              <a:rPr lang="en-US" sz="2800" b="1" dirty="0"/>
              <a:t>&gt;&gt;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F0"/>
                </a:solidFill>
              </a:rPr>
              <a:t>MyAspect2</a:t>
            </a:r>
          </a:p>
          <a:p>
            <a:endParaRPr lang="sk-SK" sz="20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CF31D3E-882E-D8ED-3A18-92F2D6D6D786}"/>
              </a:ext>
            </a:extLst>
          </p:cNvPr>
          <p:cNvSpPr txBox="1"/>
          <p:nvPr/>
        </p:nvSpPr>
        <p:spPr>
          <a:xfrm>
            <a:off x="1202835" y="1178556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-changing a precedence of aspects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1734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79975-50CC-B0C4-2493-428DCF5B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0" y="284344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Precedence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2F1BEEC-B859-09D5-242E-0FB59F07F53E}"/>
              </a:ext>
            </a:extLst>
          </p:cNvPr>
          <p:cNvSpPr txBox="1"/>
          <p:nvPr/>
        </p:nvSpPr>
        <p:spPr>
          <a:xfrm>
            <a:off x="481792" y="6222537"/>
            <a:ext cx="11213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declare precedence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50"/>
                </a:solidFill>
              </a:rPr>
              <a:t>MyAspect3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MyAspect1</a:t>
            </a:r>
            <a:r>
              <a:rPr lang="en-US" sz="2400" dirty="0"/>
              <a:t>, </a:t>
            </a:r>
            <a:r>
              <a:rPr lang="en-US" sz="2400" b="1" dirty="0" err="1"/>
              <a:t>MyExclusiveAspect</a:t>
            </a:r>
            <a:r>
              <a:rPr lang="en-US" sz="2400" b="1" dirty="0"/>
              <a:t>*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MyAspect2</a:t>
            </a:r>
            <a:r>
              <a:rPr lang="en-US" sz="2400" dirty="0"/>
              <a:t>;</a:t>
            </a:r>
            <a:endParaRPr lang="sk-SK" sz="24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CA232AE-F001-7C9C-4B25-FFAFE7B9A237}"/>
              </a:ext>
            </a:extLst>
          </p:cNvPr>
          <p:cNvSpPr txBox="1"/>
          <p:nvPr/>
        </p:nvSpPr>
        <p:spPr>
          <a:xfrm>
            <a:off x="408149" y="2375644"/>
            <a:ext cx="1150827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Example: changing precedence of aspects from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		</a:t>
            </a:r>
            <a:r>
              <a:rPr lang="en-US" sz="2800" dirty="0">
                <a:solidFill>
                  <a:srgbClr val="FF0000"/>
                </a:solidFill>
              </a:rPr>
              <a:t>MyAspect1</a:t>
            </a:r>
            <a:r>
              <a:rPr lang="en-US" sz="2800" dirty="0"/>
              <a:t> </a:t>
            </a:r>
            <a:r>
              <a:rPr lang="en-US" sz="2800" b="1" dirty="0"/>
              <a:t>&gt;&gt;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F0"/>
                </a:solidFill>
              </a:rPr>
              <a:t>MyAspect2</a:t>
            </a:r>
            <a:r>
              <a:rPr lang="en-US" sz="2800" dirty="0"/>
              <a:t> </a:t>
            </a:r>
            <a:r>
              <a:rPr lang="en-US" sz="2800" b="1" dirty="0"/>
              <a:t>&gt;&gt;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MyAspect3 </a:t>
            </a:r>
            <a:r>
              <a:rPr lang="en-US" sz="2800" b="1" dirty="0"/>
              <a:t>&gt;&gt;</a:t>
            </a:r>
            <a:r>
              <a:rPr lang="en-US" sz="2800" dirty="0"/>
              <a:t> </a:t>
            </a:r>
            <a:r>
              <a:rPr lang="en-US" sz="2800" b="1" dirty="0"/>
              <a:t>MyExclusiveAspect1</a:t>
            </a:r>
          </a:p>
          <a:p>
            <a:r>
              <a:rPr lang="en-US" sz="2000" dirty="0"/>
              <a:t>				</a:t>
            </a:r>
          </a:p>
          <a:p>
            <a:r>
              <a:rPr lang="en-US" sz="2000" dirty="0"/>
              <a:t>					to</a:t>
            </a:r>
          </a:p>
          <a:p>
            <a:endParaRPr lang="en-US" sz="2000" dirty="0"/>
          </a:p>
          <a:p>
            <a:r>
              <a:rPr lang="en-US" sz="2000" dirty="0"/>
              <a:t>		</a:t>
            </a:r>
            <a:r>
              <a:rPr lang="en-US" sz="2800" dirty="0">
                <a:solidFill>
                  <a:srgbClr val="00B050"/>
                </a:solidFill>
              </a:rPr>
              <a:t>MyAspect3</a:t>
            </a:r>
            <a:r>
              <a:rPr lang="en-US" sz="2800" dirty="0"/>
              <a:t> </a:t>
            </a:r>
            <a:r>
              <a:rPr lang="en-US" sz="2800" b="1" dirty="0"/>
              <a:t>&gt;&gt;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MyAspect1</a:t>
            </a:r>
            <a:r>
              <a:rPr lang="en-US" sz="2800" dirty="0"/>
              <a:t> </a:t>
            </a:r>
            <a:r>
              <a:rPr lang="en-US" sz="2800" b="1" dirty="0"/>
              <a:t>&gt;&gt;</a:t>
            </a:r>
            <a:r>
              <a:rPr lang="en-US" sz="2800" dirty="0"/>
              <a:t> </a:t>
            </a:r>
            <a:r>
              <a:rPr lang="en-US" sz="2800" b="1" dirty="0"/>
              <a:t>MyExclusiveAspect1</a:t>
            </a:r>
            <a:r>
              <a:rPr lang="en-US" sz="2800" dirty="0"/>
              <a:t>  </a:t>
            </a:r>
            <a:r>
              <a:rPr lang="en-US" sz="2800" b="1" dirty="0"/>
              <a:t>&gt;&gt;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F0"/>
                </a:solidFill>
              </a:rPr>
              <a:t>MyAspect2</a:t>
            </a:r>
          </a:p>
          <a:p>
            <a:endParaRPr lang="sk-SK" sz="20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CF31D3E-882E-D8ED-3A18-92F2D6D6D786}"/>
              </a:ext>
            </a:extLst>
          </p:cNvPr>
          <p:cNvSpPr txBox="1"/>
          <p:nvPr/>
        </p:nvSpPr>
        <p:spPr>
          <a:xfrm>
            <a:off x="1202835" y="1178556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-changing a precedence of aspects</a:t>
            </a:r>
            <a:endParaRPr lang="sk-SK" dirty="0"/>
          </a:p>
        </p:txBody>
      </p:sp>
      <p:sp>
        <p:nvSpPr>
          <p:cNvPr id="3" name="Šípka: nadol 2">
            <a:extLst>
              <a:ext uri="{FF2B5EF4-FFF2-40B4-BE49-F238E27FC236}">
                <a16:creationId xmlns:a16="http://schemas.microsoft.com/office/drawing/2014/main" id="{DEF1144D-836F-45E4-5315-AB0E45EA6D7E}"/>
              </a:ext>
            </a:extLst>
          </p:cNvPr>
          <p:cNvSpPr/>
          <p:nvPr/>
        </p:nvSpPr>
        <p:spPr>
          <a:xfrm>
            <a:off x="9324176" y="5612134"/>
            <a:ext cx="625965" cy="5456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8CBAB587-8E4B-7DF4-6356-FBC7132072BD}"/>
              </a:ext>
            </a:extLst>
          </p:cNvPr>
          <p:cNvSpPr txBox="1"/>
          <p:nvPr/>
        </p:nvSpPr>
        <p:spPr>
          <a:xfrm>
            <a:off x="9080755" y="5189823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wildcard</a:t>
            </a:r>
            <a:endParaRPr lang="en-US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410BBA6-9429-9353-7FDB-4A94CC72A59C}"/>
              </a:ext>
            </a:extLst>
          </p:cNvPr>
          <p:cNvSpPr txBox="1"/>
          <p:nvPr/>
        </p:nvSpPr>
        <p:spPr>
          <a:xfrm>
            <a:off x="5298998" y="550790"/>
            <a:ext cx="6307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Use of wildcards causes errors in case of </a:t>
            </a:r>
            <a:r>
              <a:rPr lang="en-US" sz="2800" b="1" dirty="0">
                <a:solidFill>
                  <a:srgbClr val="FF0000"/>
                </a:solidFill>
              </a:rPr>
              <a:t>circular dependence!!!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9661B3E-3C97-B399-07B8-6D8A6178F65D}"/>
              </a:ext>
            </a:extLst>
          </p:cNvPr>
          <p:cNvSpPr txBox="1"/>
          <p:nvPr/>
        </p:nvSpPr>
        <p:spPr>
          <a:xfrm>
            <a:off x="1202835" y="1536672"/>
            <a:ext cx="1036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-useful to handle overloading during use of intertype declaration where the variables are the same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7827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228EB-0EB6-4CEF-8EED-075EB5CE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48" y="282023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dirty="0"/>
              <a:t>Difficulty configuration</a:t>
            </a:r>
            <a:endParaRPr lang="sk-SK" sz="48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93DEEF5-A9E5-40DB-B4D8-7746FDEBE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4" y="1997476"/>
            <a:ext cx="8404779" cy="817486"/>
          </a:xfrm>
          <a:prstGeom prst="rect">
            <a:avLst/>
          </a:prstGeom>
        </p:spPr>
      </p:pic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A8AD3148-26EC-4172-AE69-DADCC6A5E8F6}"/>
              </a:ext>
            </a:extLst>
          </p:cNvPr>
          <p:cNvCxnSpPr>
            <a:cxnSpLocks/>
          </p:cNvCxnSpPr>
          <p:nvPr/>
        </p:nvCxnSpPr>
        <p:spPr>
          <a:xfrm flipH="1">
            <a:off x="5433134" y="1120203"/>
            <a:ext cx="1990552" cy="1108092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518F3545-E90C-4DBA-BF1C-913814D7D495}"/>
              </a:ext>
            </a:extLst>
          </p:cNvPr>
          <p:cNvSpPr txBox="1"/>
          <p:nvPr/>
        </p:nvSpPr>
        <p:spPr>
          <a:xfrm>
            <a:off x="7530219" y="658538"/>
            <a:ext cx="3871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 configuration (with difficulty settings) before creating player’s specific instance</a:t>
            </a:r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4D931388-8829-4353-8671-ACA6FE7D379F}"/>
              </a:ext>
            </a:extLst>
          </p:cNvPr>
          <p:cNvSpPr txBox="1"/>
          <p:nvPr/>
        </p:nvSpPr>
        <p:spPr>
          <a:xfrm>
            <a:off x="177553" y="1349549"/>
            <a:ext cx="3682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1. PREPARATION</a:t>
            </a:r>
            <a:endParaRPr lang="sk-SK" sz="3600" b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7793A139-DA1E-4F10-BE41-231B94C3864A}"/>
              </a:ext>
            </a:extLst>
          </p:cNvPr>
          <p:cNvSpPr txBox="1"/>
          <p:nvPr/>
        </p:nvSpPr>
        <p:spPr>
          <a:xfrm>
            <a:off x="177553" y="3189070"/>
            <a:ext cx="319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2. POINTCUTS</a:t>
            </a:r>
            <a:endParaRPr lang="sk-SK" sz="3600" b="1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87A06F56-BD51-4C42-A216-B0F6DDFCC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990" y="4008633"/>
            <a:ext cx="8067675" cy="17716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C405B00-C251-4A19-BBBD-93F582DE7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61" y="5860568"/>
            <a:ext cx="7915275" cy="83820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B10CA9ED-762A-4FFC-BEDC-DAB1425CF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134" y="3006726"/>
            <a:ext cx="6638925" cy="828675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3555039C-BA1D-464D-992A-EAEE48853A39}"/>
              </a:ext>
            </a:extLst>
          </p:cNvPr>
          <p:cNvSpPr txBox="1"/>
          <p:nvPr/>
        </p:nvSpPr>
        <p:spPr>
          <a:xfrm>
            <a:off x="526414" y="4263244"/>
            <a:ext cx="3935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The same pointcuts</a:t>
            </a: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54E9AE6A-ED66-425D-B1B8-9D60785E07DF}"/>
              </a:ext>
            </a:extLst>
          </p:cNvPr>
          <p:cNvSpPr/>
          <p:nvPr/>
        </p:nvSpPr>
        <p:spPr>
          <a:xfrm>
            <a:off x="4891596" y="4373264"/>
            <a:ext cx="6338655" cy="24312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85FF70DF-BCAB-4577-8448-09D8C0394EDC}"/>
              </a:ext>
            </a:extLst>
          </p:cNvPr>
          <p:cNvSpPr/>
          <p:nvPr/>
        </p:nvSpPr>
        <p:spPr>
          <a:xfrm>
            <a:off x="6273587" y="3343946"/>
            <a:ext cx="5698990" cy="24201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D974C2D3-1CC3-434D-980F-1966F4334D3D}"/>
              </a:ext>
            </a:extLst>
          </p:cNvPr>
          <p:cNvSpPr/>
          <p:nvPr/>
        </p:nvSpPr>
        <p:spPr>
          <a:xfrm>
            <a:off x="4866917" y="5332443"/>
            <a:ext cx="5804042" cy="24312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8868E2EE-E5F0-41EB-9557-FF755AD9C846}"/>
              </a:ext>
            </a:extLst>
          </p:cNvPr>
          <p:cNvSpPr/>
          <p:nvPr/>
        </p:nvSpPr>
        <p:spPr>
          <a:xfrm>
            <a:off x="958528" y="6240666"/>
            <a:ext cx="6294528" cy="2556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F8473795-1455-4D54-B601-892C46456899}"/>
              </a:ext>
            </a:extLst>
          </p:cNvPr>
          <p:cNvSpPr txBox="1"/>
          <p:nvPr/>
        </p:nvSpPr>
        <p:spPr>
          <a:xfrm>
            <a:off x="1055431" y="5265787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“Hook“ functions</a:t>
            </a:r>
            <a:endParaRPr lang="sk-SK" sz="2800" b="1" dirty="0">
              <a:solidFill>
                <a:srgbClr val="FFC000"/>
              </a:solidFill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A1E7D010-DAEA-496B-89B9-8C86F19419F0}"/>
              </a:ext>
            </a:extLst>
          </p:cNvPr>
          <p:cNvSpPr txBox="1"/>
          <p:nvPr/>
        </p:nvSpPr>
        <p:spPr>
          <a:xfrm>
            <a:off x="1677879" y="4733298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(with other names)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0406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59EF1-BA57-B771-78C0-1252F14D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70" y="339576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Compile-time declaration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7CD17B3-7C9A-927D-0535-90DEDD081153}"/>
              </a:ext>
            </a:extLst>
          </p:cNvPr>
          <p:cNvSpPr txBox="1"/>
          <p:nvPr/>
        </p:nvSpPr>
        <p:spPr>
          <a:xfrm>
            <a:off x="1825219" y="3482177"/>
            <a:ext cx="8662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declare </a:t>
            </a:r>
            <a:r>
              <a:rPr lang="en-US" sz="2400" b="1" dirty="0">
                <a:solidFill>
                  <a:srgbClr val="FF0000"/>
                </a:solidFill>
              </a:rPr>
              <a:t>warning</a:t>
            </a:r>
            <a:r>
              <a:rPr lang="en-US" sz="2400" dirty="0"/>
              <a:t>: call(void </a:t>
            </a:r>
            <a:r>
              <a:rPr lang="en-US" sz="2400" dirty="0" err="1"/>
              <a:t>System.out.print</a:t>
            </a:r>
            <a:r>
              <a:rPr lang="en-US" sz="2400" dirty="0"/>
              <a:t>*(..)) : </a:t>
            </a:r>
          </a:p>
          <a:p>
            <a:r>
              <a:rPr lang="en-US" sz="2400" dirty="0"/>
              <a:t>"Do not output directly to the console. Use logger instead!";</a:t>
            </a:r>
            <a:endParaRPr lang="sk-SK" sz="24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087899E-93BB-07E5-AD7C-B175C351B19F}"/>
              </a:ext>
            </a:extLst>
          </p:cNvPr>
          <p:cNvSpPr txBox="1"/>
          <p:nvPr/>
        </p:nvSpPr>
        <p:spPr>
          <a:xfrm>
            <a:off x="938948" y="2645838"/>
            <a:ext cx="8408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[TO PREVENT AND CHECK UNWANTED DEVELOPING PRACTICES]:</a:t>
            </a:r>
            <a:endParaRPr lang="sk-SK" sz="20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C07D387-1FAE-F5FD-B379-5BB8D39FD2A7}"/>
              </a:ext>
            </a:extLst>
          </p:cNvPr>
          <p:cNvSpPr txBox="1"/>
          <p:nvPr/>
        </p:nvSpPr>
        <p:spPr>
          <a:xfrm>
            <a:off x="1620146" y="1286279"/>
            <a:ext cx="7168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-a static crosscutting instruction</a:t>
            </a:r>
          </a:p>
          <a:p>
            <a:r>
              <a:rPr lang="en-US" dirty="0"/>
              <a:t>-to introduce compile time warnings and errors to warn or prevent </a:t>
            </a:r>
          </a:p>
          <a:p>
            <a:r>
              <a:rPr lang="en-US" dirty="0"/>
              <a:t>	some unwanted development practices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6D8F566-DC52-0A63-4E57-53F9158C26F0}"/>
              </a:ext>
            </a:extLst>
          </p:cNvPr>
          <p:cNvSpPr txBox="1"/>
          <p:nvPr/>
        </p:nvSpPr>
        <p:spPr>
          <a:xfrm>
            <a:off x="1620146" y="3020512"/>
            <a:ext cx="823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-a compiler warns when any of </a:t>
            </a:r>
            <a:r>
              <a:rPr lang="en-US" dirty="0" err="1"/>
              <a:t>System.print</a:t>
            </a:r>
            <a:r>
              <a:rPr lang="en-US" dirty="0"/>
              <a:t> or </a:t>
            </a:r>
            <a:r>
              <a:rPr lang="en-US" dirty="0" err="1"/>
              <a:t>System.println</a:t>
            </a:r>
            <a:r>
              <a:rPr lang="en-US" dirty="0"/>
              <a:t> method is used</a:t>
            </a:r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14215A8-2340-4BE3-79CA-0955D418FBFB}"/>
              </a:ext>
            </a:extLst>
          </p:cNvPr>
          <p:cNvSpPr txBox="1"/>
          <p:nvPr/>
        </p:nvSpPr>
        <p:spPr>
          <a:xfrm>
            <a:off x="1825218" y="5156222"/>
            <a:ext cx="8662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declare </a:t>
            </a:r>
            <a:r>
              <a:rPr lang="en-US" sz="2400" b="1" dirty="0">
                <a:solidFill>
                  <a:srgbClr val="FF0000"/>
                </a:solidFill>
              </a:rPr>
              <a:t>error</a:t>
            </a:r>
            <a:r>
              <a:rPr lang="en-US" sz="2400" dirty="0"/>
              <a:t>: call(void </a:t>
            </a:r>
            <a:r>
              <a:rPr lang="en-US" sz="2400" dirty="0" err="1"/>
              <a:t>System.out.print</a:t>
            </a:r>
            <a:r>
              <a:rPr lang="en-US" sz="2400" dirty="0"/>
              <a:t>*(..)) : </a:t>
            </a:r>
          </a:p>
          <a:p>
            <a:r>
              <a:rPr lang="en-US" sz="2400" dirty="0"/>
              <a:t>"Do not output directly to the console. Use logger instead!";</a:t>
            </a:r>
            <a:endParaRPr lang="sk-SK" sz="24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ABD0C66-9D62-4B9C-8C24-D2D212C58755}"/>
              </a:ext>
            </a:extLst>
          </p:cNvPr>
          <p:cNvSpPr txBox="1"/>
          <p:nvPr/>
        </p:nvSpPr>
        <p:spPr>
          <a:xfrm>
            <a:off x="938947" y="4756112"/>
            <a:ext cx="324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throwing an error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436729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59EF1-BA57-B771-78C0-1252F14D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70" y="339576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Policy Enforcement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7CD17B3-7C9A-927D-0535-90DEDD081153}"/>
              </a:ext>
            </a:extLst>
          </p:cNvPr>
          <p:cNvSpPr txBox="1"/>
          <p:nvPr/>
        </p:nvSpPr>
        <p:spPr>
          <a:xfrm>
            <a:off x="2353249" y="4734780"/>
            <a:ext cx="8662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declare </a:t>
            </a:r>
            <a:r>
              <a:rPr lang="en-US" sz="2400" b="1" dirty="0">
                <a:solidFill>
                  <a:srgbClr val="FF0000"/>
                </a:solidFill>
              </a:rPr>
              <a:t>warning</a:t>
            </a:r>
            <a:r>
              <a:rPr lang="en-US" sz="2400" dirty="0"/>
              <a:t>: call(void </a:t>
            </a:r>
            <a:r>
              <a:rPr lang="en-US" sz="2400" dirty="0" err="1"/>
              <a:t>System.out.print</a:t>
            </a:r>
            <a:r>
              <a:rPr lang="en-US" sz="2400" dirty="0"/>
              <a:t>*(..)) : </a:t>
            </a:r>
          </a:p>
          <a:p>
            <a:r>
              <a:rPr lang="en-US" sz="2400" dirty="0"/>
              <a:t>"Do not output directly to the console. Use logger instead!";</a:t>
            </a:r>
            <a:endParaRPr lang="sk-SK" sz="24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C07D387-1FAE-F5FD-B379-5BB8D39FD2A7}"/>
              </a:ext>
            </a:extLst>
          </p:cNvPr>
          <p:cNvSpPr txBox="1"/>
          <p:nvPr/>
        </p:nvSpPr>
        <p:spPr>
          <a:xfrm>
            <a:off x="1620146" y="1286279"/>
            <a:ext cx="5881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-Improving reusability</a:t>
            </a:r>
          </a:p>
          <a:p>
            <a:r>
              <a:rPr lang="en-US" sz="2400" dirty="0"/>
              <a:t>-Untangling policy code with source code</a:t>
            </a:r>
          </a:p>
          <a:p>
            <a:r>
              <a:rPr lang="en-US" sz="2400" dirty="0"/>
              <a:t>-Preventing scattering of policy code</a:t>
            </a:r>
          </a:p>
          <a:p>
            <a:r>
              <a:rPr lang="en-US" sz="2400" dirty="0"/>
              <a:t>-Easy application of policies</a:t>
            </a:r>
            <a:endParaRPr lang="sk-SK" sz="24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14215A8-2340-4BE3-79CA-0955D418FBFB}"/>
              </a:ext>
            </a:extLst>
          </p:cNvPr>
          <p:cNvSpPr txBox="1"/>
          <p:nvPr/>
        </p:nvSpPr>
        <p:spPr>
          <a:xfrm>
            <a:off x="2413942" y="5832628"/>
            <a:ext cx="8662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declare </a:t>
            </a:r>
            <a:r>
              <a:rPr lang="en-US" sz="2400" b="1" dirty="0">
                <a:solidFill>
                  <a:srgbClr val="FF0000"/>
                </a:solidFill>
              </a:rPr>
              <a:t>error</a:t>
            </a:r>
            <a:r>
              <a:rPr lang="en-US" sz="2400" dirty="0"/>
              <a:t>: call(void </a:t>
            </a:r>
            <a:r>
              <a:rPr lang="en-US" sz="2400" dirty="0" err="1"/>
              <a:t>System.out.print</a:t>
            </a:r>
            <a:r>
              <a:rPr lang="en-US" sz="2400" dirty="0"/>
              <a:t>*(..)) : </a:t>
            </a:r>
          </a:p>
          <a:p>
            <a:r>
              <a:rPr lang="en-US" sz="2400" dirty="0"/>
              <a:t>"Do not output directly to the console. Use logger instead!";</a:t>
            </a:r>
            <a:endParaRPr lang="sk-SK" sz="24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5193B67-0950-CA6B-E3E5-751EB2982B94}"/>
              </a:ext>
            </a:extLst>
          </p:cNvPr>
          <p:cNvSpPr txBox="1"/>
          <p:nvPr/>
        </p:nvSpPr>
        <p:spPr>
          <a:xfrm>
            <a:off x="1207145" y="3246829"/>
            <a:ext cx="307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Compile-time</a:t>
            </a:r>
            <a:endParaRPr lang="sk-SK" sz="32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AC5A3D4-D6FA-783A-4FA6-5CFA00740529}"/>
              </a:ext>
            </a:extLst>
          </p:cNvPr>
          <p:cNvSpPr txBox="1"/>
          <p:nvPr/>
        </p:nvSpPr>
        <p:spPr>
          <a:xfrm>
            <a:off x="5667658" y="3217867"/>
            <a:ext cx="307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Run-time</a:t>
            </a:r>
            <a:endParaRPr lang="sk-SK" sz="3200" b="1" dirty="0"/>
          </a:p>
        </p:txBody>
      </p:sp>
      <p:sp>
        <p:nvSpPr>
          <p:cNvPr id="11" name="Šípka: obojsmerná vodorovná 10">
            <a:extLst>
              <a:ext uri="{FF2B5EF4-FFF2-40B4-BE49-F238E27FC236}">
                <a16:creationId xmlns:a16="http://schemas.microsoft.com/office/drawing/2014/main" id="{B2F1A834-EC70-1978-2D41-7C535B4B06C5}"/>
              </a:ext>
            </a:extLst>
          </p:cNvPr>
          <p:cNvSpPr/>
          <p:nvPr/>
        </p:nvSpPr>
        <p:spPr>
          <a:xfrm>
            <a:off x="4220772" y="3204488"/>
            <a:ext cx="1307162" cy="66945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21589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9162D-09B5-ECD2-20BD-B8853731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19" y="181949"/>
            <a:ext cx="10074538" cy="13208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Example: Intertype declaration in AspectJ</a:t>
            </a:r>
            <a:endParaRPr lang="sk-SK" sz="5400" b="1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1140662F-52F3-AAAE-EE01-21F7DECE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389" y="2536303"/>
            <a:ext cx="7321447" cy="3880773"/>
          </a:xfrm>
        </p:spPr>
        <p:txBody>
          <a:bodyPr>
            <a:normAutofit/>
          </a:bodyPr>
          <a:lstStyle/>
          <a:p>
            <a:pPr algn="l"/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String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>
                <a:solidFill>
                  <a:srgbClr val="00B0F0"/>
                </a:solidFill>
                <a:latin typeface="Consolas" panose="020B0609020204030204" pitchFamily="49" charset="0"/>
              </a:rPr>
              <a:t>Player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sk-SK" sz="1800" b="1" dirty="0">
                <a:solidFill>
                  <a:srgbClr val="FFC000"/>
                </a:solidFill>
                <a:latin typeface="Consolas" panose="020B0609020204030204" pitchFamily="49" charset="0"/>
              </a:rPr>
              <a:t>name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endParaRPr lang="sk-SK" sz="1800" dirty="0">
              <a:latin typeface="Consolas" panose="020B0609020204030204" pitchFamily="49" charset="0"/>
            </a:endParaRPr>
          </a:p>
          <a:p>
            <a:pPr algn="l"/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Player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setName</a:t>
            </a: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</a:rPr>
              <a:t>(String </a:t>
            </a:r>
            <a:r>
              <a:rPr lang="en-US" sz="18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playerName</a:t>
            </a: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</a:rPr>
              <a:t>) 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.name = </a:t>
            </a:r>
            <a:r>
              <a:rPr lang="sk-SK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playerName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algn="l"/>
            <a:endParaRPr lang="sk-SK" sz="1800" dirty="0">
              <a:latin typeface="Consolas" panose="020B0609020204030204" pitchFamily="49" charset="0"/>
            </a:endParaRPr>
          </a:p>
          <a:p>
            <a:pPr algn="l"/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Player</a:t>
            </a:r>
            <a:r>
              <a:rPr lang="sk-SK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sk-SK" sz="18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getName</a:t>
            </a:r>
            <a:r>
              <a:rPr lang="sk-SK" sz="1800" b="1" dirty="0">
                <a:solidFill>
                  <a:srgbClr val="FFC000"/>
                </a:solidFill>
                <a:latin typeface="Consolas" panose="020B0609020204030204" pitchFamily="49" charset="0"/>
              </a:rPr>
              <a:t>() 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.name;</a:t>
            </a:r>
          </a:p>
          <a:p>
            <a:pPr algn="l"/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BD73592-D172-4AB6-DD42-7B7F581FE571}"/>
              </a:ext>
            </a:extLst>
          </p:cNvPr>
          <p:cNvSpPr txBox="1"/>
          <p:nvPr/>
        </p:nvSpPr>
        <p:spPr>
          <a:xfrm>
            <a:off x="1020932" y="1964347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aspect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PlayerName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EDCAA20-0A2A-A460-0312-88A29790AEA8}"/>
              </a:ext>
            </a:extLst>
          </p:cNvPr>
          <p:cNvSpPr txBox="1"/>
          <p:nvPr/>
        </p:nvSpPr>
        <p:spPr>
          <a:xfrm>
            <a:off x="1020932" y="6112383"/>
            <a:ext cx="39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2EC42F05-F676-3A4C-D992-0F599B79513C}"/>
              </a:ext>
            </a:extLst>
          </p:cNvPr>
          <p:cNvSpPr/>
          <p:nvPr/>
        </p:nvSpPr>
        <p:spPr>
          <a:xfrm rot="3834940">
            <a:off x="5975812" y="4394475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3CC1F6DC-21CB-BCB5-56BD-2F0977320435}"/>
              </a:ext>
            </a:extLst>
          </p:cNvPr>
          <p:cNvSpPr/>
          <p:nvPr/>
        </p:nvSpPr>
        <p:spPr>
          <a:xfrm rot="3834940">
            <a:off x="5592106" y="2106666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: nadol 8">
            <a:extLst>
              <a:ext uri="{FF2B5EF4-FFF2-40B4-BE49-F238E27FC236}">
                <a16:creationId xmlns:a16="http://schemas.microsoft.com/office/drawing/2014/main" id="{D177D1EA-4A78-F2F2-03F6-3E2CED7C3F3D}"/>
              </a:ext>
            </a:extLst>
          </p:cNvPr>
          <p:cNvSpPr/>
          <p:nvPr/>
        </p:nvSpPr>
        <p:spPr>
          <a:xfrm rot="2931942">
            <a:off x="6545856" y="2798861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4EF33AF7-6789-4756-F222-96D5ED92AB64}"/>
              </a:ext>
            </a:extLst>
          </p:cNvPr>
          <p:cNvSpPr txBox="1"/>
          <p:nvPr/>
        </p:nvSpPr>
        <p:spPr>
          <a:xfrm>
            <a:off x="6400882" y="1635828"/>
            <a:ext cx="3876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Extends </a:t>
            </a:r>
            <a:r>
              <a:rPr lang="en-US" b="1" dirty="0">
                <a:solidFill>
                  <a:srgbClr val="00B0F0"/>
                </a:solidFill>
              </a:rPr>
              <a:t>Player</a:t>
            </a:r>
            <a:r>
              <a:rPr lang="en-US" dirty="0"/>
              <a:t> class with </a:t>
            </a:r>
            <a:r>
              <a:rPr lang="en-US" b="1" i="1" u="sng" dirty="0"/>
              <a:t>variable </a:t>
            </a:r>
          </a:p>
          <a:p>
            <a:r>
              <a:rPr lang="en-US" dirty="0"/>
              <a:t>called </a:t>
            </a:r>
            <a:r>
              <a:rPr lang="en-US" b="1" dirty="0">
                <a:solidFill>
                  <a:srgbClr val="FFC000"/>
                </a:solidFill>
              </a:rPr>
              <a:t>name</a:t>
            </a:r>
            <a:r>
              <a:rPr lang="en-US" dirty="0"/>
              <a:t> with </a:t>
            </a:r>
            <a:r>
              <a:rPr lang="en-US" b="1" dirty="0">
                <a:solidFill>
                  <a:srgbClr val="FF0000"/>
                </a:solidFill>
              </a:rPr>
              <a:t>String</a:t>
            </a:r>
            <a:r>
              <a:rPr lang="en-US" dirty="0"/>
              <a:t> type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4F958E1-CC3E-8FC9-BFEA-70C70BD39DE9}"/>
              </a:ext>
            </a:extLst>
          </p:cNvPr>
          <p:cNvSpPr txBox="1"/>
          <p:nvPr/>
        </p:nvSpPr>
        <p:spPr>
          <a:xfrm>
            <a:off x="7299189" y="2633462"/>
            <a:ext cx="3863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Extends </a:t>
            </a:r>
            <a:r>
              <a:rPr lang="en-US" b="1" dirty="0">
                <a:solidFill>
                  <a:srgbClr val="00B0F0"/>
                </a:solidFill>
              </a:rPr>
              <a:t>Player</a:t>
            </a:r>
            <a:r>
              <a:rPr lang="en-US" dirty="0"/>
              <a:t> class with </a:t>
            </a:r>
            <a:r>
              <a:rPr lang="en-US" b="1" u="sng" dirty="0"/>
              <a:t>function</a:t>
            </a:r>
            <a:r>
              <a:rPr lang="en-US" dirty="0"/>
              <a:t> </a:t>
            </a:r>
          </a:p>
          <a:p>
            <a:r>
              <a:rPr lang="en-US" b="1" dirty="0" err="1">
                <a:solidFill>
                  <a:srgbClr val="FFC000"/>
                </a:solidFill>
              </a:rPr>
              <a:t>setName</a:t>
            </a: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</a:rPr>
              <a:t>(String </a:t>
            </a:r>
            <a:r>
              <a:rPr lang="en-US" sz="18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playerName</a:t>
            </a: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</a:rPr>
              <a:t>)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FF77B9D2-0C5A-F8F9-21FA-AADD50FC725F}"/>
              </a:ext>
            </a:extLst>
          </p:cNvPr>
          <p:cNvSpPr txBox="1"/>
          <p:nvPr/>
        </p:nvSpPr>
        <p:spPr>
          <a:xfrm>
            <a:off x="6771712" y="4115070"/>
            <a:ext cx="3863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Extends </a:t>
            </a:r>
            <a:r>
              <a:rPr lang="en-US" b="1" dirty="0">
                <a:solidFill>
                  <a:srgbClr val="00B0F0"/>
                </a:solidFill>
              </a:rPr>
              <a:t>Player</a:t>
            </a:r>
            <a:r>
              <a:rPr lang="en-US" dirty="0"/>
              <a:t> class with </a:t>
            </a:r>
            <a:r>
              <a:rPr lang="en-US" b="1" u="sng" dirty="0"/>
              <a:t>function</a:t>
            </a:r>
            <a:r>
              <a:rPr lang="en-US" dirty="0"/>
              <a:t> </a:t>
            </a:r>
          </a:p>
          <a:p>
            <a:r>
              <a:rPr lang="en-US" b="1" dirty="0" err="1">
                <a:solidFill>
                  <a:srgbClr val="FFC000"/>
                </a:solidFill>
              </a:rPr>
              <a:t>getName</a:t>
            </a: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</a:rPr>
              <a:t>()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649AF04-E788-E986-9BF4-0B43DC743F33}"/>
              </a:ext>
            </a:extLst>
          </p:cNvPr>
          <p:cNvSpPr txBox="1"/>
          <p:nvPr/>
        </p:nvSpPr>
        <p:spPr>
          <a:xfrm>
            <a:off x="4379401" y="5943106"/>
            <a:ext cx="7223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Possibly to set up functionality additively and incrementally, </a:t>
            </a:r>
          </a:p>
          <a:p>
            <a:r>
              <a:rPr lang="en-US" sz="2000" dirty="0"/>
              <a:t>only empty classes that will be extended are required.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387097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E41F7-4EA4-00CE-85B5-BDA8F418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A694AF-6568-986F-E65D-702B58C5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883574E-E736-151D-FC97-BEAE72F5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07" y="0"/>
            <a:ext cx="942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5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76598-1594-3A69-9565-E7ED59F9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63" y="210700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Define Rules For Services And Repositories</a:t>
            </a:r>
            <a:endParaRPr lang="sk-SK" sz="54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2908AF2-6324-FA07-F3CD-D0AB614A7E72}"/>
              </a:ext>
            </a:extLst>
          </p:cNvPr>
          <p:cNvSpPr txBox="1"/>
          <p:nvPr/>
        </p:nvSpPr>
        <p:spPr>
          <a:xfrm>
            <a:off x="887778" y="2216245"/>
            <a:ext cx="828624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class</a:t>
            </a:r>
            <a:r>
              <a:rPr lang="sk-SK" dirty="0"/>
              <a:t> </a:t>
            </a:r>
            <a:r>
              <a:rPr lang="sk-SK" dirty="0" err="1"/>
              <a:t>SystemArchitecture</a:t>
            </a:r>
            <a:r>
              <a:rPr lang="sk-SK" dirty="0"/>
              <a:t> {</a:t>
            </a:r>
          </a:p>
          <a:p>
            <a:r>
              <a:rPr lang="sk-SK" dirty="0"/>
              <a:t>	//PRE REPOZITARE</a:t>
            </a:r>
          </a:p>
          <a:p>
            <a:r>
              <a:rPr lang="sk-SK" dirty="0"/>
              <a:t>	@Pointcut(</a:t>
            </a:r>
          </a:p>
          <a:p>
            <a:r>
              <a:rPr lang="sk-SK" dirty="0"/>
              <a:t>	</a:t>
            </a:r>
            <a:r>
              <a:rPr lang="en-US" dirty="0"/>
              <a:t>	</a:t>
            </a:r>
            <a:r>
              <a:rPr lang="sk-SK" dirty="0"/>
              <a:t>//HOCIJAKA TRIEDA ANOTOVANA AKO @Repository</a:t>
            </a:r>
          </a:p>
          <a:p>
            <a:r>
              <a:rPr lang="sk-SK" dirty="0"/>
              <a:t>		"</a:t>
            </a:r>
            <a:r>
              <a:rPr lang="sk-SK" dirty="0" err="1"/>
              <a:t>execution</a:t>
            </a:r>
            <a:r>
              <a:rPr lang="sk-SK" dirty="0"/>
              <a:t>(* (@org.springframework.stereotype.Repository *).*(..))"</a:t>
            </a:r>
          </a:p>
          <a:p>
            <a:r>
              <a:rPr lang="sk-SK" dirty="0"/>
              <a:t>	)</a:t>
            </a:r>
          </a:p>
          <a:p>
            <a:r>
              <a:rPr lang="sk-SK" dirty="0"/>
              <a:t>	</a:t>
            </a: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void</a:t>
            </a:r>
            <a:r>
              <a:rPr lang="sk-SK" dirty="0"/>
              <a:t> </a:t>
            </a:r>
            <a:r>
              <a:rPr lang="sk-SK" dirty="0" err="1"/>
              <a:t>Repository</a:t>
            </a:r>
            <a:r>
              <a:rPr lang="sk-SK" dirty="0"/>
              <a:t>() {}</a:t>
            </a:r>
          </a:p>
          <a:p>
            <a:endParaRPr lang="sk-SK" dirty="0"/>
          </a:p>
          <a:p>
            <a:r>
              <a:rPr lang="sk-SK" dirty="0"/>
              <a:t>	//PRE SLUZBY</a:t>
            </a:r>
          </a:p>
          <a:p>
            <a:r>
              <a:rPr lang="sk-SK" dirty="0"/>
              <a:t>	@Pointcut(</a:t>
            </a:r>
          </a:p>
          <a:p>
            <a:r>
              <a:rPr lang="sk-SK" dirty="0"/>
              <a:t>		//HOCIJAKA TRIEDA ANOTOVANA AKO @Service</a:t>
            </a:r>
          </a:p>
          <a:p>
            <a:r>
              <a:rPr lang="sk-SK" dirty="0"/>
              <a:t>		"</a:t>
            </a:r>
            <a:r>
              <a:rPr lang="sk-SK" dirty="0" err="1"/>
              <a:t>execution</a:t>
            </a:r>
            <a:r>
              <a:rPr lang="sk-SK" dirty="0"/>
              <a:t>(* (@org.springframework.stereotype.Service </a:t>
            </a:r>
            <a:r>
              <a:rPr lang="en-US" dirty="0"/>
              <a:t>*</a:t>
            </a:r>
            <a:r>
              <a:rPr lang="sk-SK" dirty="0"/>
              <a:t>).*(..))"</a:t>
            </a:r>
          </a:p>
          <a:p>
            <a:r>
              <a:rPr lang="sk-SK" dirty="0"/>
              <a:t>	)</a:t>
            </a:r>
          </a:p>
          <a:p>
            <a:r>
              <a:rPr lang="sk-SK" dirty="0"/>
              <a:t>	</a:t>
            </a: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void</a:t>
            </a:r>
            <a:r>
              <a:rPr lang="sk-SK" dirty="0"/>
              <a:t> Service() {}</a:t>
            </a:r>
          </a:p>
          <a:p>
            <a:r>
              <a:rPr lang="sk-SK" dirty="0"/>
              <a:t>									</a:t>
            </a:r>
          </a:p>
          <a:p>
            <a:r>
              <a:rPr lang="sk-SK" dirty="0"/>
              <a:t>}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33235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9162D-09B5-ECD2-20BD-B8853731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32" y="31502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Example: Aspect in AspectJ</a:t>
            </a:r>
            <a:endParaRPr lang="sk-SK" sz="5400" b="1" dirty="0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2EC42F05-F676-3A4C-D992-0F599B79513C}"/>
              </a:ext>
            </a:extLst>
          </p:cNvPr>
          <p:cNvSpPr/>
          <p:nvPr/>
        </p:nvSpPr>
        <p:spPr>
          <a:xfrm rot="18327005">
            <a:off x="2616949" y="1752892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3CC1F6DC-21CB-BCB5-56BD-2F0977320435}"/>
              </a:ext>
            </a:extLst>
          </p:cNvPr>
          <p:cNvSpPr/>
          <p:nvPr/>
        </p:nvSpPr>
        <p:spPr>
          <a:xfrm rot="3834940">
            <a:off x="6009414" y="3677718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7E5A5AD8-B1BE-5D85-6F3C-49DA9D500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317" y="2387141"/>
            <a:ext cx="8946059" cy="398174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Player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around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():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call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Player.new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(..)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sk-SK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if</a:t>
            </a:r>
            <a:r>
              <a:rPr lang="sk-SK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sk-SK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Configuration.setNames</a:t>
            </a:r>
            <a:r>
              <a:rPr lang="sk-SK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Scanner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reader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InputReader.getReader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"Set player name:"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playerNameLine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reader.nextLine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().replace(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/>
            <a:endParaRPr lang="sk-SK" sz="1800" dirty="0">
              <a:latin typeface="Consolas" panose="020B0609020204030204" pitchFamily="49" charset="0"/>
            </a:endParaRPr>
          </a:p>
          <a:p>
            <a:pPr lvl="1"/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createdPlayer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proceed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lvl="1"/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createdPlayer.setName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playerNameLine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/>
            <a:endParaRPr lang="sk-SK" sz="1800" dirty="0"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createdPlayer.getName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algn="l"/>
            <a:endParaRPr lang="sk-SK" sz="1800" dirty="0">
              <a:latin typeface="Consolas" panose="020B0609020204030204" pitchFamily="49" charset="0"/>
            </a:endParaRPr>
          </a:p>
          <a:p>
            <a:pPr lvl="1"/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createdPlayer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EEB385B-82E8-52ED-6686-485CA47E4F40}"/>
              </a:ext>
            </a:extLst>
          </p:cNvPr>
          <p:cNvSpPr txBox="1"/>
          <p:nvPr/>
        </p:nvSpPr>
        <p:spPr>
          <a:xfrm>
            <a:off x="742327" y="1276158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aspect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PlayerName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141F8A5-A1DD-C8AF-C03D-2E4955460821}"/>
              </a:ext>
            </a:extLst>
          </p:cNvPr>
          <p:cNvSpPr txBox="1"/>
          <p:nvPr/>
        </p:nvSpPr>
        <p:spPr>
          <a:xfrm>
            <a:off x="884371" y="636888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90721B99-AA1D-62EA-614A-6E287F1D036D}"/>
              </a:ext>
            </a:extLst>
          </p:cNvPr>
          <p:cNvSpPr/>
          <p:nvPr/>
        </p:nvSpPr>
        <p:spPr>
          <a:xfrm rot="18327005">
            <a:off x="5540645" y="1237772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6523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9162D-09B5-ECD2-20BD-B8853731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16" y="216838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A Complex Pointcut With Advice</a:t>
            </a:r>
            <a:endParaRPr lang="sk-SK" sz="54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6BD42CA-1AD2-B1A6-B26A-628F224C7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16" y="3904319"/>
            <a:ext cx="11746216" cy="241681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C487FD9-E2DB-802A-F4BB-C398B78B5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4" y="2224149"/>
            <a:ext cx="10859732" cy="8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177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9D4E6-19C1-7FCD-A7BF-33B7F9D3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20" y="253487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Advice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5CCE3C3-15D7-05DD-67AD-940699301B03}"/>
              </a:ext>
            </a:extLst>
          </p:cNvPr>
          <p:cNvSpPr txBox="1"/>
          <p:nvPr/>
        </p:nvSpPr>
        <p:spPr>
          <a:xfrm>
            <a:off x="260022" y="1278180"/>
            <a:ext cx="92901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/>
              <a:t>- The advice is the action and decision-making part which it allows for the </a:t>
            </a:r>
          </a:p>
          <a:p>
            <a:pPr lvl="1"/>
            <a:r>
              <a:rPr lang="en-US" dirty="0"/>
              <a:t>	expression of intersecting action at the joining point (</a:t>
            </a:r>
            <a:r>
              <a:rPr lang="en-US" dirty="0" err="1"/>
              <a:t>Laddad</a:t>
            </a:r>
            <a:r>
              <a:rPr lang="en-US" dirty="0"/>
              <a:t> 2003). </a:t>
            </a:r>
          </a:p>
          <a:p>
            <a:pPr lvl="1"/>
            <a:r>
              <a:rPr lang="en-US" dirty="0"/>
              <a:t>	Point connection is captured by the corresponding pointcut. It is implemented </a:t>
            </a:r>
          </a:p>
          <a:p>
            <a:pPr lvl="1"/>
            <a:r>
              <a:rPr lang="en-US" dirty="0"/>
              <a:t>	as construction in the form of a method called before (before), behind (after)</a:t>
            </a:r>
          </a:p>
          <a:p>
            <a:pPr lvl="1"/>
            <a:r>
              <a:rPr lang="en-US" dirty="0"/>
              <a:t>	or wrapping (around) the specified join point.</a:t>
            </a:r>
          </a:p>
          <a:p>
            <a:pPr lvl="1"/>
            <a:r>
              <a:rPr lang="en-US" dirty="0"/>
              <a:t>- To express modification of original code</a:t>
            </a:r>
          </a:p>
          <a:p>
            <a:endParaRPr lang="sk-SK" dirty="0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CC1A62B3-EC2A-0286-9448-EA76C933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852" y="3191194"/>
            <a:ext cx="8946059" cy="366680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Player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around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(): 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myPointcut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Scanner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reader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InputReader.getReader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"Set player name:"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playerNameLine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reader.nextLine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().replace(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/>
            <a:endParaRPr lang="sk-SK" sz="1800" dirty="0">
              <a:latin typeface="Consolas" panose="020B0609020204030204" pitchFamily="49" charset="0"/>
            </a:endParaRPr>
          </a:p>
          <a:p>
            <a:pPr lvl="1"/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createdPlayer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proceed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lvl="1"/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createdPlayer.setName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playerNameLine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/>
            <a:endParaRPr lang="sk-SK" sz="1800" dirty="0"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createdPlayer.getName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0" indent="0" algn="l">
              <a:buNone/>
            </a:pPr>
            <a:endParaRPr lang="sk-SK" sz="1800" dirty="0">
              <a:latin typeface="Consolas" panose="020B0609020204030204" pitchFamily="49" charset="0"/>
            </a:endParaRPr>
          </a:p>
          <a:p>
            <a:pPr lvl="1"/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createdPlayer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6250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B665D-EB7D-4826-9FD1-96FC84A0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59" y="333439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Advice Structure</a:t>
            </a:r>
            <a:endParaRPr lang="sk-SK" sz="6000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0A7D68D-83E1-6EF9-9994-48D6F7114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1" y="3409858"/>
            <a:ext cx="8210550" cy="352425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062D118-6E0F-AB9F-3AF5-64A68A6387CE}"/>
              </a:ext>
            </a:extLst>
          </p:cNvPr>
          <p:cNvSpPr txBox="1"/>
          <p:nvPr/>
        </p:nvSpPr>
        <p:spPr>
          <a:xfrm>
            <a:off x="4299650" y="2234959"/>
            <a:ext cx="2291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Pointcut reference </a:t>
            </a:r>
          </a:p>
          <a:p>
            <a:r>
              <a:rPr lang="en-US" b="1" dirty="0">
                <a:solidFill>
                  <a:srgbClr val="7030A0"/>
                </a:solidFill>
              </a:rPr>
              <a:t>or specification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5649802-FABA-19C8-D7B0-E0402CF5643B}"/>
              </a:ext>
            </a:extLst>
          </p:cNvPr>
          <p:cNvSpPr txBox="1"/>
          <p:nvPr/>
        </p:nvSpPr>
        <p:spPr>
          <a:xfrm>
            <a:off x="1323108" y="2556477"/>
            <a:ext cx="146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Advice type</a:t>
            </a:r>
            <a:endParaRPr lang="en-US" b="1" dirty="0"/>
          </a:p>
        </p:txBody>
      </p:sp>
      <p:sp>
        <p:nvSpPr>
          <p:cNvPr id="9" name="Pravá zložená zátvorka 8">
            <a:extLst>
              <a:ext uri="{FF2B5EF4-FFF2-40B4-BE49-F238E27FC236}">
                <a16:creationId xmlns:a16="http://schemas.microsoft.com/office/drawing/2014/main" id="{732C3AF8-6BBC-A19A-0D42-AA880B859E2E}"/>
              </a:ext>
            </a:extLst>
          </p:cNvPr>
          <p:cNvSpPr/>
          <p:nvPr/>
        </p:nvSpPr>
        <p:spPr>
          <a:xfrm>
            <a:off x="8380781" y="3633053"/>
            <a:ext cx="406163" cy="290889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ravá zložená zátvorka 9">
            <a:extLst>
              <a:ext uri="{FF2B5EF4-FFF2-40B4-BE49-F238E27FC236}">
                <a16:creationId xmlns:a16="http://schemas.microsoft.com/office/drawing/2014/main" id="{EEE49F53-419F-63A9-D20E-7F3FE64D8582}"/>
              </a:ext>
            </a:extLst>
          </p:cNvPr>
          <p:cNvSpPr/>
          <p:nvPr/>
        </p:nvSpPr>
        <p:spPr>
          <a:xfrm rot="16200000">
            <a:off x="1853177" y="1540010"/>
            <a:ext cx="406163" cy="328860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sp>
        <p:nvSpPr>
          <p:cNvPr id="11" name="Pravá zložená zátvorka 10">
            <a:extLst>
              <a:ext uri="{FF2B5EF4-FFF2-40B4-BE49-F238E27FC236}">
                <a16:creationId xmlns:a16="http://schemas.microsoft.com/office/drawing/2014/main" id="{6783DC36-E381-7426-A406-5C253BBEAA1F}"/>
              </a:ext>
            </a:extLst>
          </p:cNvPr>
          <p:cNvSpPr/>
          <p:nvPr/>
        </p:nvSpPr>
        <p:spPr>
          <a:xfrm rot="16200000">
            <a:off x="4994766" y="1791113"/>
            <a:ext cx="406163" cy="2786399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58101DA-841A-7992-0FFF-3C91840883F7}"/>
              </a:ext>
            </a:extLst>
          </p:cNvPr>
          <p:cNvSpPr txBox="1"/>
          <p:nvPr/>
        </p:nvSpPr>
        <p:spPr>
          <a:xfrm>
            <a:off x="8870488" y="4764335"/>
            <a:ext cx="983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Advice </a:t>
            </a:r>
          </a:p>
          <a:p>
            <a:r>
              <a:rPr lang="en-US" b="1" dirty="0">
                <a:solidFill>
                  <a:srgbClr val="00B050"/>
                </a:solidFill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5930116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CB4BA-7901-D5D6-9F6B-B169966F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44" y="382534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Around Advice</a:t>
            </a:r>
            <a:endParaRPr lang="sk-SK" sz="5400" b="1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642425BF-3BCF-75A7-9A67-E8699F71B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281" y="2528407"/>
            <a:ext cx="8946059" cy="366680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Player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around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(): 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myPointcut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Scanner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reader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InputReader.getReader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"Set player name:"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playerNameLine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reader.nextLine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().replace(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/>
            <a:endParaRPr lang="sk-SK" sz="1800" dirty="0">
              <a:latin typeface="Consolas" panose="020B0609020204030204" pitchFamily="49" charset="0"/>
            </a:endParaRPr>
          </a:p>
          <a:p>
            <a:pPr lvl="1"/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createdPlayer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proceed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lvl="1"/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createdPlayer.setName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playerNameLine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/>
            <a:endParaRPr lang="sk-SK" sz="1800" dirty="0"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createdPlayer.getName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0" indent="0" algn="l">
              <a:buNone/>
            </a:pPr>
            <a:endParaRPr lang="sk-SK" sz="1800" dirty="0">
              <a:latin typeface="Consolas" panose="020B0609020204030204" pitchFamily="49" charset="0"/>
            </a:endParaRPr>
          </a:p>
          <a:p>
            <a:pPr lvl="1"/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createdPlayer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1719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8632A-3192-48D0-A83A-19AD9359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01" y="400945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Before advice</a:t>
            </a:r>
            <a:endParaRPr lang="sk-SK" sz="5400" b="1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7B942E95-137D-09F4-0FB2-4F19B2B85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269" y="2715419"/>
            <a:ext cx="81915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68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CB4BA-7901-D5D6-9F6B-B169966F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44" y="382534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Reflective API - AspectJ</a:t>
            </a:r>
            <a:endParaRPr lang="sk-SK" sz="54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64840C2-133A-573E-D950-F2B344A780FE}"/>
              </a:ext>
            </a:extLst>
          </p:cNvPr>
          <p:cNvSpPr txBox="1"/>
          <p:nvPr/>
        </p:nvSpPr>
        <p:spPr>
          <a:xfrm>
            <a:off x="482971" y="1703334"/>
            <a:ext cx="2840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err="1"/>
              <a:t>thisJoinPoint</a:t>
            </a:r>
            <a:endParaRPr lang="sk-SK" sz="36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A8D7F00-3679-E0C4-7F77-D8BBD238863E}"/>
              </a:ext>
            </a:extLst>
          </p:cNvPr>
          <p:cNvSpPr txBox="1"/>
          <p:nvPr/>
        </p:nvSpPr>
        <p:spPr>
          <a:xfrm>
            <a:off x="6206009" y="1802878"/>
            <a:ext cx="487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err="1"/>
              <a:t>thisJoinPointStaticPart</a:t>
            </a:r>
            <a:endParaRPr lang="sk-SK" sz="36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8185C1B-E171-1BBD-BC0F-62D738229FA1}"/>
              </a:ext>
            </a:extLst>
          </p:cNvPr>
          <p:cNvSpPr txBox="1"/>
          <p:nvPr/>
        </p:nvSpPr>
        <p:spPr>
          <a:xfrm>
            <a:off x="2082327" y="4714450"/>
            <a:ext cx="678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err="1"/>
              <a:t>thisEnclosingJoinPointStaticPart</a:t>
            </a:r>
            <a:endParaRPr lang="sk-SK" sz="36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1445436-C1FC-CCE8-074E-A8B343BB09B8}"/>
              </a:ext>
            </a:extLst>
          </p:cNvPr>
          <p:cNvSpPr txBox="1"/>
          <p:nvPr/>
        </p:nvSpPr>
        <p:spPr>
          <a:xfrm>
            <a:off x="3983056" y="1199108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information about join point 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753ACE8-33ED-420E-E04E-190B3480A031}"/>
              </a:ext>
            </a:extLst>
          </p:cNvPr>
          <p:cNvSpPr txBox="1"/>
          <p:nvPr/>
        </p:nvSpPr>
        <p:spPr>
          <a:xfrm>
            <a:off x="876756" y="2313793"/>
            <a:ext cx="4426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dynamic information about join point:</a:t>
            </a:r>
          </a:p>
          <a:p>
            <a:r>
              <a:rPr lang="en-US" dirty="0"/>
              <a:t>	-method arguments</a:t>
            </a:r>
          </a:p>
          <a:p>
            <a:r>
              <a:rPr lang="en-US" dirty="0"/>
              <a:t>	-information about target object</a:t>
            </a:r>
          </a:p>
          <a:p>
            <a:r>
              <a:rPr lang="en-US" dirty="0"/>
              <a:t>	-information about execution object</a:t>
            </a:r>
          </a:p>
          <a:p>
            <a:r>
              <a:rPr lang="en-US" dirty="0"/>
              <a:t>- static information can be reached by </a:t>
            </a:r>
          </a:p>
          <a:p>
            <a:r>
              <a:rPr lang="en-US" dirty="0"/>
              <a:t>	calling </a:t>
            </a:r>
            <a:r>
              <a:rPr lang="sk-SK" dirty="0" err="1"/>
              <a:t>getStaticPart</a:t>
            </a:r>
            <a:r>
              <a:rPr lang="sk-SK" dirty="0"/>
              <a:t>() 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7748E51-13E5-4741-03B0-29B5CC2FA62E}"/>
              </a:ext>
            </a:extLst>
          </p:cNvPr>
          <p:cNvSpPr txBox="1"/>
          <p:nvPr/>
        </p:nvSpPr>
        <p:spPr>
          <a:xfrm>
            <a:off x="6428794" y="2449209"/>
            <a:ext cx="47516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static information about join point:</a:t>
            </a:r>
          </a:p>
          <a:p>
            <a:r>
              <a:rPr lang="en-US" dirty="0"/>
              <a:t>	-source location</a:t>
            </a:r>
          </a:p>
          <a:p>
            <a:r>
              <a:rPr lang="en-US" dirty="0"/>
              <a:t>	-information about kind of </a:t>
            </a:r>
          </a:p>
          <a:p>
            <a:r>
              <a:rPr lang="en-US" dirty="0"/>
              <a:t>		method execution/call, field-set,…</a:t>
            </a:r>
          </a:p>
          <a:p>
            <a:r>
              <a:rPr lang="en-US" dirty="0"/>
              <a:t>	-join point signature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provides structural context information </a:t>
            </a:r>
          </a:p>
          <a:p>
            <a:r>
              <a:rPr lang="en-US" dirty="0"/>
              <a:t>	about join point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74CE84A-67B7-6B2F-309F-C4937C78332E}"/>
              </a:ext>
            </a:extLst>
          </p:cNvPr>
          <p:cNvSpPr txBox="1"/>
          <p:nvPr/>
        </p:nvSpPr>
        <p:spPr>
          <a:xfrm>
            <a:off x="2770274" y="5594697"/>
            <a:ext cx="7417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information about enclosing join point (enclosing context)</a:t>
            </a:r>
          </a:p>
          <a:p>
            <a:r>
              <a:rPr lang="en-US" dirty="0"/>
              <a:t>-depends on join point [enclosing – surrounding]: </a:t>
            </a:r>
          </a:p>
          <a:p>
            <a:r>
              <a:rPr lang="en-US" dirty="0"/>
              <a:t>	</a:t>
            </a:r>
            <a:r>
              <a:rPr lang="en-US" b="1" dirty="0"/>
              <a:t>call of method </a:t>
            </a:r>
            <a:r>
              <a:rPr lang="en-US" dirty="0"/>
              <a:t>– enclosing context is </a:t>
            </a:r>
            <a:r>
              <a:rPr lang="en-US" b="1" dirty="0"/>
              <a:t>execution of caller method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047511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CB4BA-7901-D5D6-9F6B-B169966F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32" y="297443"/>
            <a:ext cx="8596668" cy="1320800"/>
          </a:xfrm>
        </p:spPr>
        <p:txBody>
          <a:bodyPr>
            <a:noAutofit/>
          </a:bodyPr>
          <a:lstStyle/>
          <a:p>
            <a:r>
              <a:rPr lang="sk-SK" sz="5400" b="1" dirty="0"/>
              <a:t>Association of </a:t>
            </a:r>
            <a:r>
              <a:rPr lang="sk-SK" sz="5400" b="1" dirty="0" err="1"/>
              <a:t>Aspects</a:t>
            </a:r>
            <a:r>
              <a:rPr lang="sk-SK" sz="5400" b="1" dirty="0"/>
              <a:t> in</a:t>
            </a:r>
            <a:r>
              <a:rPr lang="en-US" sz="5400" b="1" dirty="0"/>
              <a:t> AspectJ</a:t>
            </a:r>
            <a:endParaRPr lang="sk-SK" sz="5400" b="1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7962DD9-7F12-3A6F-643D-42059FC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37" y="5376331"/>
            <a:ext cx="8596668" cy="3880773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34BD5D1-5D7A-CFFE-C50D-6DF4A1B1CFD4}"/>
              </a:ext>
            </a:extLst>
          </p:cNvPr>
          <p:cNvSpPr txBox="1"/>
          <p:nvPr/>
        </p:nvSpPr>
        <p:spPr>
          <a:xfrm>
            <a:off x="4273457" y="2425004"/>
            <a:ext cx="2484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/>
              <a:t>Per </a:t>
            </a:r>
            <a:r>
              <a:rPr lang="sk-SK" sz="3600" b="1" dirty="0" err="1"/>
              <a:t>Object</a:t>
            </a:r>
            <a:endParaRPr lang="sk-SK" sz="36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871462B-F3EB-F9D9-9595-E6C2BCC39BA8}"/>
              </a:ext>
            </a:extLst>
          </p:cNvPr>
          <p:cNvSpPr txBox="1"/>
          <p:nvPr/>
        </p:nvSpPr>
        <p:spPr>
          <a:xfrm>
            <a:off x="7793297" y="2339503"/>
            <a:ext cx="2630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/>
              <a:t>Per </a:t>
            </a:r>
            <a:r>
              <a:rPr lang="sk-SK" sz="3600" b="1" dirty="0" err="1"/>
              <a:t>Control</a:t>
            </a:r>
            <a:endParaRPr lang="sk-SK" sz="3600" b="1" dirty="0"/>
          </a:p>
          <a:p>
            <a:r>
              <a:rPr lang="sk-SK" sz="3600" b="1" dirty="0"/>
              <a:t> </a:t>
            </a:r>
            <a:r>
              <a:rPr lang="sk-SK" sz="3600" b="1" dirty="0" err="1"/>
              <a:t>Flow</a:t>
            </a:r>
            <a:endParaRPr lang="sk-SK" sz="36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C4D7FAF-E7D8-20BF-A07C-3A5BDF60F93E}"/>
              </a:ext>
            </a:extLst>
          </p:cNvPr>
          <p:cNvSpPr txBox="1"/>
          <p:nvPr/>
        </p:nvSpPr>
        <p:spPr>
          <a:xfrm>
            <a:off x="830513" y="2370273"/>
            <a:ext cx="2487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/>
              <a:t>Per </a:t>
            </a:r>
            <a:r>
              <a:rPr lang="sk-SK" sz="3600" b="1" dirty="0" err="1"/>
              <a:t>Virtual</a:t>
            </a:r>
            <a:endParaRPr lang="sk-SK" sz="3600" b="1" dirty="0"/>
          </a:p>
          <a:p>
            <a:r>
              <a:rPr lang="sk-SK" sz="3600" b="1" dirty="0"/>
              <a:t> </a:t>
            </a:r>
            <a:r>
              <a:rPr lang="sk-SK" sz="3600" b="1" dirty="0" err="1"/>
              <a:t>Machine</a:t>
            </a:r>
            <a:endParaRPr lang="sk-SK" sz="36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A2B7FF2-5A38-BB57-1A07-E9D21D4C3211}"/>
              </a:ext>
            </a:extLst>
          </p:cNvPr>
          <p:cNvSpPr txBox="1"/>
          <p:nvPr/>
        </p:nvSpPr>
        <p:spPr>
          <a:xfrm>
            <a:off x="1239655" y="3570602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-default association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32AE38B-E5C9-5598-E78D-76887E5CFA4F}"/>
              </a:ext>
            </a:extLst>
          </p:cNvPr>
          <p:cNvSpPr txBox="1"/>
          <p:nvPr/>
        </p:nvSpPr>
        <p:spPr>
          <a:xfrm>
            <a:off x="4532310" y="3066276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-association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object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F251BDF-F1C4-3C91-B18D-08D2A25C3683}"/>
              </a:ext>
            </a:extLst>
          </p:cNvPr>
          <p:cNvSpPr txBox="1"/>
          <p:nvPr/>
        </p:nvSpPr>
        <p:spPr>
          <a:xfrm>
            <a:off x="7793297" y="3459391"/>
            <a:ext cx="325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-association </a:t>
            </a:r>
            <a:r>
              <a:rPr lang="en-US" dirty="0"/>
              <a:t>with </a:t>
            </a:r>
            <a:r>
              <a:rPr lang="sk-SK" dirty="0" err="1"/>
              <a:t>control</a:t>
            </a:r>
            <a:r>
              <a:rPr lang="sk-SK" dirty="0"/>
              <a:t> </a:t>
            </a:r>
            <a:r>
              <a:rPr lang="sk-SK" dirty="0" err="1"/>
              <a:t>flow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EE2F70C-F611-90E7-3095-AF93AB84A9D6}"/>
              </a:ext>
            </a:extLst>
          </p:cNvPr>
          <p:cNvSpPr txBox="1"/>
          <p:nvPr/>
        </p:nvSpPr>
        <p:spPr>
          <a:xfrm>
            <a:off x="7793296" y="3806669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to manage states/data in particular </a:t>
            </a:r>
          </a:p>
          <a:p>
            <a:r>
              <a:rPr lang="en-US" dirty="0"/>
              <a:t>control flow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799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F2CC2-FC00-291E-1FEB-A2DC326B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35" y="241386"/>
            <a:ext cx="10792556" cy="1320800"/>
          </a:xfrm>
        </p:spPr>
        <p:txBody>
          <a:bodyPr>
            <a:noAutofit/>
          </a:bodyPr>
          <a:lstStyle/>
          <a:p>
            <a:r>
              <a:rPr lang="sk-SK" sz="5400" b="1" dirty="0"/>
              <a:t>Per </a:t>
            </a:r>
            <a:r>
              <a:rPr lang="sk-SK" sz="5400" b="1" dirty="0" err="1"/>
              <a:t>Object</a:t>
            </a:r>
            <a:r>
              <a:rPr lang="sk-SK" sz="5400" b="1" dirty="0"/>
              <a:t> </a:t>
            </a:r>
            <a:r>
              <a:rPr lang="sk-SK" sz="5400" b="1" dirty="0" err="1"/>
              <a:t>Aspect</a:t>
            </a:r>
            <a:r>
              <a:rPr lang="sk-SK" sz="5400" b="1" dirty="0"/>
              <a:t> Association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FD677077-E44F-8E37-1EE3-C2362D27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823" y="5102587"/>
            <a:ext cx="7321447" cy="3880773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 pointcut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myPointcut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endParaRPr lang="sk-SK" sz="1800" dirty="0">
              <a:latin typeface="Consolas" panose="020B0609020204030204" pitchFamily="49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421D454-2C2A-67D4-4CA6-CA14029F3F4C}"/>
              </a:ext>
            </a:extLst>
          </p:cNvPr>
          <p:cNvSpPr txBox="1"/>
          <p:nvPr/>
        </p:nvSpPr>
        <p:spPr>
          <a:xfrm>
            <a:off x="941152" y="4584806"/>
            <a:ext cx="810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abstract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aspect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MyAspect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2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perthis</a:t>
            </a:r>
            <a:r>
              <a:rPr lang="en-US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myPointcut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) 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785A156-801E-3C6D-A2C2-8ED8BA9592BC}"/>
              </a:ext>
            </a:extLst>
          </p:cNvPr>
          <p:cNvSpPr txBox="1"/>
          <p:nvPr/>
        </p:nvSpPr>
        <p:spPr>
          <a:xfrm>
            <a:off x="941152" y="5663145"/>
            <a:ext cx="39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5FECD2B8-A3C8-22F4-D37B-1B2F4953DDB5}"/>
              </a:ext>
            </a:extLst>
          </p:cNvPr>
          <p:cNvSpPr/>
          <p:nvPr/>
        </p:nvSpPr>
        <p:spPr>
          <a:xfrm>
            <a:off x="5335601" y="3826845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A650C89-4E4C-79C0-5296-90E277F84C21}"/>
              </a:ext>
            </a:extLst>
          </p:cNvPr>
          <p:cNvSpPr txBox="1"/>
          <p:nvPr/>
        </p:nvSpPr>
        <p:spPr>
          <a:xfrm>
            <a:off x="4532310" y="3422220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-association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object</a:t>
            </a:r>
            <a:endParaRPr lang="sk-SK" dirty="0"/>
          </a:p>
        </p:txBody>
      </p:sp>
      <p:sp>
        <p:nvSpPr>
          <p:cNvPr id="9" name="Šípka: nadol 8">
            <a:extLst>
              <a:ext uri="{FF2B5EF4-FFF2-40B4-BE49-F238E27FC236}">
                <a16:creationId xmlns:a16="http://schemas.microsoft.com/office/drawing/2014/main" id="{6B7624ED-B630-A1F4-9BE3-4EB646625278}"/>
              </a:ext>
            </a:extLst>
          </p:cNvPr>
          <p:cNvSpPr/>
          <p:nvPr/>
        </p:nvSpPr>
        <p:spPr>
          <a:xfrm>
            <a:off x="2198616" y="3928157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293A104-5BA3-47A3-B59F-4122055AD5B8}"/>
              </a:ext>
            </a:extLst>
          </p:cNvPr>
          <p:cNvSpPr txBox="1"/>
          <p:nvPr/>
        </p:nvSpPr>
        <p:spPr>
          <a:xfrm>
            <a:off x="1331769" y="3449290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to define specifics later</a:t>
            </a:r>
            <a:endParaRPr lang="sk-SK" dirty="0"/>
          </a:p>
        </p:txBody>
      </p:sp>
      <p:sp>
        <p:nvSpPr>
          <p:cNvPr id="11" name="Šípka: nadol 10">
            <a:extLst>
              <a:ext uri="{FF2B5EF4-FFF2-40B4-BE49-F238E27FC236}">
                <a16:creationId xmlns:a16="http://schemas.microsoft.com/office/drawing/2014/main" id="{9597242D-DC47-428E-18F1-5ACC03C8FB0D}"/>
              </a:ext>
            </a:extLst>
          </p:cNvPr>
          <p:cNvSpPr/>
          <p:nvPr/>
        </p:nvSpPr>
        <p:spPr>
          <a:xfrm rot="8875620">
            <a:off x="4964563" y="5581463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F814A5D-0991-B62E-888D-BE83E5F1FACF}"/>
              </a:ext>
            </a:extLst>
          </p:cNvPr>
          <p:cNvSpPr txBox="1"/>
          <p:nvPr/>
        </p:nvSpPr>
        <p:spPr>
          <a:xfrm>
            <a:off x="4111548" y="6354195"/>
            <a:ext cx="646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the specific pointcut should be provided in inherited aspect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8BF93D0-6209-B212-F72E-F075C10025DE}"/>
              </a:ext>
            </a:extLst>
          </p:cNvPr>
          <p:cNvSpPr txBox="1"/>
          <p:nvPr/>
        </p:nvSpPr>
        <p:spPr>
          <a:xfrm>
            <a:off x="591978" y="1440551"/>
            <a:ext cx="499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perthis</a:t>
            </a:r>
            <a:r>
              <a:rPr lang="en-US" sz="3200" b="1" dirty="0">
                <a:solidFill>
                  <a:srgbClr val="7030A0"/>
                </a:solidFill>
                <a:latin typeface="Consolas" panose="020B0609020204030204" pitchFamily="49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myPointcut</a:t>
            </a:r>
            <a:r>
              <a:rPr lang="en-US" sz="32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3200" b="1" dirty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endParaRPr lang="sk-SK" sz="3200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7B0D46B7-6808-D299-FA37-EC9EEC751980}"/>
              </a:ext>
            </a:extLst>
          </p:cNvPr>
          <p:cNvSpPr txBox="1"/>
          <p:nvPr/>
        </p:nvSpPr>
        <p:spPr>
          <a:xfrm>
            <a:off x="6324230" y="1440551"/>
            <a:ext cx="5383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pert</a:t>
            </a:r>
            <a:r>
              <a:rPr lang="en-US" sz="32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arget</a:t>
            </a:r>
            <a:r>
              <a:rPr lang="en-US" sz="3200" b="1" dirty="0">
                <a:solidFill>
                  <a:srgbClr val="7030A0"/>
                </a:solidFill>
                <a:latin typeface="Consolas" panose="020B0609020204030204" pitchFamily="49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myPointcut</a:t>
            </a:r>
            <a:r>
              <a:rPr lang="en-US" sz="32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3200" b="1" dirty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endParaRPr lang="sk-SK" sz="3200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266A000-ADD3-FFA2-95B3-2F8F603AA952}"/>
              </a:ext>
            </a:extLst>
          </p:cNvPr>
          <p:cNvSpPr txBox="1"/>
          <p:nvPr/>
        </p:nvSpPr>
        <p:spPr>
          <a:xfrm>
            <a:off x="884294" y="2027886"/>
            <a:ext cx="532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separate aspect instance is associated with this </a:t>
            </a:r>
          </a:p>
          <a:p>
            <a:r>
              <a:rPr lang="en-US" dirty="0"/>
              <a:t>object for all join points matching </a:t>
            </a:r>
          </a:p>
          <a:p>
            <a:r>
              <a:rPr lang="en-US" dirty="0"/>
              <a:t>pointcut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myPointcut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1800" b="1" dirty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endParaRPr lang="sk-SK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B25A4061-F915-052B-7F35-9959B3ED436E}"/>
              </a:ext>
            </a:extLst>
          </p:cNvPr>
          <p:cNvSpPr txBox="1"/>
          <p:nvPr/>
        </p:nvSpPr>
        <p:spPr>
          <a:xfrm>
            <a:off x="6552358" y="2023133"/>
            <a:ext cx="532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separate aspect instance is associated with target object for all join points matching </a:t>
            </a:r>
          </a:p>
          <a:p>
            <a:r>
              <a:rPr lang="en-US" dirty="0"/>
              <a:t>pointcut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myPointcut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1800" b="1" dirty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82099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F2CC2-FC00-291E-1FEB-A2DC326B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34" y="241386"/>
            <a:ext cx="11759077" cy="1320800"/>
          </a:xfrm>
        </p:spPr>
        <p:txBody>
          <a:bodyPr>
            <a:noAutofit/>
          </a:bodyPr>
          <a:lstStyle/>
          <a:p>
            <a:r>
              <a:rPr lang="sk-SK" sz="5400" b="1" dirty="0"/>
              <a:t>Per </a:t>
            </a:r>
            <a:r>
              <a:rPr lang="en-US" sz="5400" b="1" dirty="0"/>
              <a:t>Control Flow</a:t>
            </a:r>
            <a:r>
              <a:rPr lang="sk-SK" sz="5400" b="1" dirty="0"/>
              <a:t> </a:t>
            </a:r>
            <a:r>
              <a:rPr lang="sk-SK" sz="5400" b="1" dirty="0" err="1"/>
              <a:t>Aspect</a:t>
            </a:r>
            <a:r>
              <a:rPr lang="sk-SK" sz="5400" b="1" dirty="0"/>
              <a:t> Association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FD677077-E44F-8E37-1EE3-C2362D27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66" y="5157819"/>
            <a:ext cx="7321447" cy="3880773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 pointcut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myPointcut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endParaRPr lang="sk-SK" sz="1800" dirty="0">
              <a:latin typeface="Consolas" panose="020B0609020204030204" pitchFamily="49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421D454-2C2A-67D4-4CA6-CA14029F3F4C}"/>
              </a:ext>
            </a:extLst>
          </p:cNvPr>
          <p:cNvSpPr txBox="1"/>
          <p:nvPr/>
        </p:nvSpPr>
        <p:spPr>
          <a:xfrm>
            <a:off x="100395" y="4640038"/>
            <a:ext cx="8271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abstract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aspect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MyAspect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per</a:t>
            </a:r>
            <a:r>
              <a:rPr lang="en-US" sz="2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cflow</a:t>
            </a:r>
            <a:r>
              <a:rPr lang="en-US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myPointcut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) 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785A156-801E-3C6D-A2C2-8ED8BA9592BC}"/>
              </a:ext>
            </a:extLst>
          </p:cNvPr>
          <p:cNvSpPr txBox="1"/>
          <p:nvPr/>
        </p:nvSpPr>
        <p:spPr>
          <a:xfrm>
            <a:off x="100395" y="5718377"/>
            <a:ext cx="39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5FECD2B8-A3C8-22F4-D37B-1B2F4953DDB5}"/>
              </a:ext>
            </a:extLst>
          </p:cNvPr>
          <p:cNvSpPr/>
          <p:nvPr/>
        </p:nvSpPr>
        <p:spPr>
          <a:xfrm>
            <a:off x="4494844" y="3882077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A650C89-4E4C-79C0-5296-90E277F84C21}"/>
              </a:ext>
            </a:extLst>
          </p:cNvPr>
          <p:cNvSpPr txBox="1"/>
          <p:nvPr/>
        </p:nvSpPr>
        <p:spPr>
          <a:xfrm>
            <a:off x="3691553" y="3477452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-association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object</a:t>
            </a:r>
            <a:endParaRPr lang="sk-SK" dirty="0"/>
          </a:p>
        </p:txBody>
      </p:sp>
      <p:sp>
        <p:nvSpPr>
          <p:cNvPr id="9" name="Šípka: nadol 8">
            <a:extLst>
              <a:ext uri="{FF2B5EF4-FFF2-40B4-BE49-F238E27FC236}">
                <a16:creationId xmlns:a16="http://schemas.microsoft.com/office/drawing/2014/main" id="{6B7624ED-B630-A1F4-9BE3-4EB646625278}"/>
              </a:ext>
            </a:extLst>
          </p:cNvPr>
          <p:cNvSpPr/>
          <p:nvPr/>
        </p:nvSpPr>
        <p:spPr>
          <a:xfrm>
            <a:off x="1357859" y="3983389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293A104-5BA3-47A3-B59F-4122055AD5B8}"/>
              </a:ext>
            </a:extLst>
          </p:cNvPr>
          <p:cNvSpPr txBox="1"/>
          <p:nvPr/>
        </p:nvSpPr>
        <p:spPr>
          <a:xfrm>
            <a:off x="491012" y="3504522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to define specifics later</a:t>
            </a:r>
            <a:endParaRPr lang="sk-SK" dirty="0"/>
          </a:p>
        </p:txBody>
      </p:sp>
      <p:sp>
        <p:nvSpPr>
          <p:cNvPr id="11" name="Šípka: nadol 10">
            <a:extLst>
              <a:ext uri="{FF2B5EF4-FFF2-40B4-BE49-F238E27FC236}">
                <a16:creationId xmlns:a16="http://schemas.microsoft.com/office/drawing/2014/main" id="{9597242D-DC47-428E-18F1-5ACC03C8FB0D}"/>
              </a:ext>
            </a:extLst>
          </p:cNvPr>
          <p:cNvSpPr/>
          <p:nvPr/>
        </p:nvSpPr>
        <p:spPr>
          <a:xfrm rot="8875620">
            <a:off x="4123806" y="5640687"/>
            <a:ext cx="625965" cy="6566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F814A5D-0991-B62E-888D-BE83E5F1FACF}"/>
              </a:ext>
            </a:extLst>
          </p:cNvPr>
          <p:cNvSpPr txBox="1"/>
          <p:nvPr/>
        </p:nvSpPr>
        <p:spPr>
          <a:xfrm>
            <a:off x="3270791" y="6413419"/>
            <a:ext cx="646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the specific pointcut should be provided in inherited aspect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8BF93D0-6209-B212-F72E-F075C10025DE}"/>
              </a:ext>
            </a:extLst>
          </p:cNvPr>
          <p:cNvSpPr txBox="1"/>
          <p:nvPr/>
        </p:nvSpPr>
        <p:spPr>
          <a:xfrm>
            <a:off x="249786" y="1438358"/>
            <a:ext cx="536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7030A0"/>
                </a:solidFill>
                <a:latin typeface="Consolas" panose="020B0609020204030204" pitchFamily="49" charset="0"/>
              </a:rPr>
              <a:t>per</a:t>
            </a:r>
            <a:r>
              <a:rPr lang="en-US" sz="32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cflow</a:t>
            </a:r>
            <a:r>
              <a:rPr lang="en-US" sz="3200" b="1" dirty="0">
                <a:solidFill>
                  <a:srgbClr val="7030A0"/>
                </a:solidFill>
                <a:latin typeface="Consolas" panose="020B0609020204030204" pitchFamily="49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myPointcut</a:t>
            </a:r>
            <a:r>
              <a:rPr lang="en-US" sz="32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3200" b="1" dirty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endParaRPr lang="sk-SK" sz="3200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7B0D46B7-6808-D299-FA37-EC9EEC751980}"/>
              </a:ext>
            </a:extLst>
          </p:cNvPr>
          <p:cNvSpPr txBox="1"/>
          <p:nvPr/>
        </p:nvSpPr>
        <p:spPr>
          <a:xfrm>
            <a:off x="5794620" y="1425967"/>
            <a:ext cx="6287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solidFill>
                  <a:srgbClr val="7030A0"/>
                </a:solidFill>
                <a:latin typeface="Consolas" panose="020B0609020204030204" pitchFamily="49" charset="0"/>
              </a:rPr>
              <a:t>per</a:t>
            </a:r>
            <a:r>
              <a:rPr lang="en-US" sz="32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cflowbelow</a:t>
            </a:r>
            <a:r>
              <a:rPr lang="en-US" sz="3200" b="1" dirty="0">
                <a:solidFill>
                  <a:srgbClr val="7030A0"/>
                </a:solidFill>
                <a:latin typeface="Consolas" panose="020B0609020204030204" pitchFamily="49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myPointcut</a:t>
            </a:r>
            <a:r>
              <a:rPr lang="en-US" sz="32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3200" b="1" dirty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endParaRPr lang="sk-SK" sz="3200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266A000-ADD3-FFA2-95B3-2F8F603AA952}"/>
              </a:ext>
            </a:extLst>
          </p:cNvPr>
          <p:cNvSpPr txBox="1"/>
          <p:nvPr/>
        </p:nvSpPr>
        <p:spPr>
          <a:xfrm>
            <a:off x="884294" y="2027886"/>
            <a:ext cx="532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separate aspect instance is associated with the control flow at join points matching </a:t>
            </a:r>
          </a:p>
          <a:p>
            <a:r>
              <a:rPr lang="en-US" dirty="0"/>
              <a:t>pointcut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myPointcut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endParaRPr lang="sk-SK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B25A4061-F915-052B-7F35-9959B3ED436E}"/>
              </a:ext>
            </a:extLst>
          </p:cNvPr>
          <p:cNvSpPr txBox="1"/>
          <p:nvPr/>
        </p:nvSpPr>
        <p:spPr>
          <a:xfrm>
            <a:off x="6552358" y="2023133"/>
            <a:ext cx="532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separate aspect instance is associated with control flow below at join points matching </a:t>
            </a:r>
          </a:p>
          <a:p>
            <a:r>
              <a:rPr lang="en-US" dirty="0"/>
              <a:t>pointcut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myPointcut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endParaRPr lang="sk-SK" dirty="0"/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3534F29B-F4B3-3B5A-2FC3-52C136505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935" y="3250938"/>
            <a:ext cx="3943829" cy="21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1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F77A8-CD75-E790-AC7D-02802106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50" y="287147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b="1" dirty="0"/>
              <a:t>Advices</a:t>
            </a:r>
            <a:endParaRPr lang="sk-SK" sz="66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62666B0-6DD8-63C4-938C-DBE7380C1832}"/>
              </a:ext>
            </a:extLst>
          </p:cNvPr>
          <p:cNvSpPr txBox="1"/>
          <p:nvPr/>
        </p:nvSpPr>
        <p:spPr>
          <a:xfrm>
            <a:off x="1047567" y="3727160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BEFORE</a:t>
            </a:r>
            <a:endParaRPr lang="sk-SK" sz="36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519C918-A99D-CF82-0349-8D7062D92183}"/>
              </a:ext>
            </a:extLst>
          </p:cNvPr>
          <p:cNvSpPr txBox="1"/>
          <p:nvPr/>
        </p:nvSpPr>
        <p:spPr>
          <a:xfrm>
            <a:off x="1047567" y="4455845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AFTER</a:t>
            </a:r>
            <a:endParaRPr lang="sk-SK" sz="36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96227F9-8F1C-747A-7312-B31B5331C258}"/>
              </a:ext>
            </a:extLst>
          </p:cNvPr>
          <p:cNvSpPr txBox="1"/>
          <p:nvPr/>
        </p:nvSpPr>
        <p:spPr>
          <a:xfrm>
            <a:off x="1047567" y="5102176"/>
            <a:ext cx="20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AROUND</a:t>
            </a:r>
            <a:endParaRPr lang="sk-SK" sz="3600" b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489BABF-C2C0-B7E3-CE2A-DDDECC914B26}"/>
              </a:ext>
            </a:extLst>
          </p:cNvPr>
          <p:cNvSpPr txBox="1"/>
          <p:nvPr/>
        </p:nvSpPr>
        <p:spPr>
          <a:xfrm>
            <a:off x="3704851" y="3809514"/>
            <a:ext cx="418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AFTER RETURNING</a:t>
            </a:r>
            <a:endParaRPr lang="sk-SK" sz="36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6E5F9A9-12D5-4294-5CBA-02350AB87453}"/>
              </a:ext>
            </a:extLst>
          </p:cNvPr>
          <p:cNvSpPr txBox="1"/>
          <p:nvPr/>
        </p:nvSpPr>
        <p:spPr>
          <a:xfrm>
            <a:off x="3704851" y="4620552"/>
            <a:ext cx="4063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AFTER THROWING</a:t>
            </a:r>
            <a:endParaRPr lang="sk-SK" sz="36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A9E155D-39A3-35EB-9228-940321E47068}"/>
              </a:ext>
            </a:extLst>
          </p:cNvPr>
          <p:cNvSpPr txBox="1"/>
          <p:nvPr/>
        </p:nvSpPr>
        <p:spPr>
          <a:xfrm>
            <a:off x="1742883" y="1480147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-modelled as interceptor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87522A8-B1EA-89CA-9446-10737A8AF136}"/>
              </a:ext>
            </a:extLst>
          </p:cNvPr>
          <p:cNvSpPr txBox="1"/>
          <p:nvPr/>
        </p:nvSpPr>
        <p:spPr>
          <a:xfrm>
            <a:off x="1742883" y="1898985"/>
            <a:ext cx="607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-in chain of such interceptor around particular join point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08651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CB4BA-7901-D5D6-9F6B-B169966F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44" y="38253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Privileged Aspect - AspectJ</a:t>
            </a:r>
            <a:endParaRPr lang="sk-SK" sz="5400" b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5372E5F-9326-569D-EAA0-243C18366AD7}"/>
              </a:ext>
            </a:extLst>
          </p:cNvPr>
          <p:cNvSpPr txBox="1"/>
          <p:nvPr/>
        </p:nvSpPr>
        <p:spPr>
          <a:xfrm>
            <a:off x="2608187" y="1254934"/>
            <a:ext cx="777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-to access private variable or method which is declared In particular class</a:t>
            </a:r>
            <a:endParaRPr lang="sk-SK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E9E9578E-D425-9A52-AC50-769725F64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389" y="2812468"/>
            <a:ext cx="7321447" cy="3880773"/>
          </a:xfrm>
        </p:spPr>
        <p:txBody>
          <a:bodyPr>
            <a:normAutofit/>
          </a:bodyPr>
          <a:lstStyle/>
          <a:p>
            <a:pPr algn="l"/>
            <a:r>
              <a:rPr lang="sk-SK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private</a:t>
            </a:r>
            <a:r>
              <a:rPr lang="sk-SK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sk-SK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 Player.name;</a:t>
            </a:r>
          </a:p>
          <a:p>
            <a:pPr algn="l"/>
            <a:endParaRPr lang="sk-SK" sz="18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private void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Player.setName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OtherPlayer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oPlayer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pPr lvl="1"/>
            <a:r>
              <a:rPr lang="sk-SK" b="1" dirty="0">
                <a:solidFill>
                  <a:schemeClr val="tx1"/>
                </a:solidFill>
                <a:latin typeface="Consolas" panose="020B0609020204030204" pitchFamily="49" charset="0"/>
              </a:rPr>
              <a:t>this.name = </a:t>
            </a:r>
            <a:r>
              <a:rPr lang="en-US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oPlayer.privateP</a:t>
            </a:r>
            <a:r>
              <a:rPr lang="sk-SK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layerName</a:t>
            </a:r>
            <a:r>
              <a:rPr lang="sk-SK" b="1" dirty="0">
                <a:solidFill>
                  <a:srgbClr val="00B0F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pPr algn="l"/>
            <a:endParaRPr lang="sk-SK" sz="18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l"/>
            <a:r>
              <a:rPr lang="sk-SK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private</a:t>
            </a:r>
            <a:r>
              <a:rPr lang="sk-SK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sk-SK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Player.getName</a:t>
            </a:r>
            <a:r>
              <a:rPr lang="sk-SK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() {</a:t>
            </a:r>
          </a:p>
          <a:p>
            <a:pPr lvl="1"/>
            <a:r>
              <a:rPr lang="sk-SK" b="1" dirty="0" err="1">
                <a:solidFill>
                  <a:schemeClr val="tx1"/>
                </a:solidFill>
                <a:latin typeface="Consolas" panose="020B0609020204030204" pitchFamily="49" charset="0"/>
              </a:rPr>
              <a:t>return</a:t>
            </a:r>
            <a:r>
              <a:rPr lang="sk-SK" b="1" dirty="0">
                <a:solidFill>
                  <a:schemeClr val="tx1"/>
                </a:solidFill>
                <a:latin typeface="Consolas" panose="020B0609020204030204" pitchFamily="49" charset="0"/>
              </a:rPr>
              <a:t> this.name;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698EF00-794C-883E-414F-C3D86BA672E8}"/>
              </a:ext>
            </a:extLst>
          </p:cNvPr>
          <p:cNvSpPr txBox="1"/>
          <p:nvPr/>
        </p:nvSpPr>
        <p:spPr>
          <a:xfrm>
            <a:off x="1020932" y="2240512"/>
            <a:ext cx="487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rivileged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public </a:t>
            </a:r>
            <a:r>
              <a:rPr lang="sk-SK" sz="1800" b="1" dirty="0" err="1">
                <a:latin typeface="Consolas" panose="020B0609020204030204" pitchFamily="49" charset="0"/>
              </a:rPr>
              <a:t>aspect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PlayerName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D38C4BD-86F6-7923-A506-93CEA88B2B52}"/>
              </a:ext>
            </a:extLst>
          </p:cNvPr>
          <p:cNvSpPr txBox="1"/>
          <p:nvPr/>
        </p:nvSpPr>
        <p:spPr>
          <a:xfrm>
            <a:off x="1020932" y="6388548"/>
            <a:ext cx="39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9" name="Šípka: nadol 8">
            <a:extLst>
              <a:ext uri="{FF2B5EF4-FFF2-40B4-BE49-F238E27FC236}">
                <a16:creationId xmlns:a16="http://schemas.microsoft.com/office/drawing/2014/main" id="{EEC2D38F-8EB6-CA2A-6DB7-B50759F06BE2}"/>
              </a:ext>
            </a:extLst>
          </p:cNvPr>
          <p:cNvSpPr/>
          <p:nvPr/>
        </p:nvSpPr>
        <p:spPr>
          <a:xfrm>
            <a:off x="1376406" y="1703334"/>
            <a:ext cx="625965" cy="5162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70518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85CC2-2A37-578A-F864-64A20BFC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20" y="31502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Spring AOP </a:t>
            </a:r>
            <a:br>
              <a:rPr lang="en-US" sz="5400" b="1" dirty="0"/>
            </a:br>
            <a:r>
              <a:rPr lang="en-US" sz="5400" b="1" dirty="0"/>
              <a:t> 					vs AspectJ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885D7E-4A4E-58D8-36E5-48AC7535A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6FE5761-FCEC-AE8E-F59C-4B1FC681B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608" y="0"/>
            <a:ext cx="4648890" cy="685800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4B9EAFB7-9FC3-7D57-6358-FF8E5740A70E}"/>
              </a:ext>
            </a:extLst>
          </p:cNvPr>
          <p:cNvSpPr txBox="1"/>
          <p:nvPr/>
        </p:nvSpPr>
        <p:spPr>
          <a:xfrm>
            <a:off x="739061" y="5822661"/>
            <a:ext cx="641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from: </a:t>
            </a:r>
            <a:r>
              <a:rPr lang="en-US" i="1" dirty="0">
                <a:solidFill>
                  <a:srgbClr val="212529"/>
                </a:solidFill>
                <a:effectLst/>
                <a:latin typeface="Domine"/>
              </a:rPr>
              <a:t>KUMAR, Ravi a </a:t>
            </a:r>
            <a:r>
              <a:rPr lang="en-US" i="1" dirty="0" err="1">
                <a:solidFill>
                  <a:srgbClr val="212529"/>
                </a:solidFill>
                <a:effectLst/>
                <a:latin typeface="Domine"/>
              </a:rPr>
              <a:t>Munishwar</a:t>
            </a:r>
            <a:r>
              <a:rPr lang="en-US" i="1" dirty="0">
                <a:solidFill>
                  <a:srgbClr val="212529"/>
                </a:solidFill>
                <a:effectLst/>
                <a:latin typeface="Domine"/>
              </a:rPr>
              <a:t> RAI, 2019. A Comparative Study of AOP Approaches: </a:t>
            </a: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AspectJ, Spring AOP, JBoss AOP. 2019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41293326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6EF60990-F12C-68FC-FE10-E7FE3855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08" y="3836037"/>
            <a:ext cx="8811855" cy="357237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F5F1CF-0B64-D3D4-01C1-BB36649A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7" y="22687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LARA – </a:t>
            </a:r>
            <a:r>
              <a:rPr lang="en-US" sz="4900" b="1" dirty="0"/>
              <a:t>language independent aspect-oriented programming</a:t>
            </a:r>
            <a:endParaRPr lang="sk-SK" sz="49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4D2E248-1536-8F11-F944-3251DBE016D8}"/>
              </a:ext>
            </a:extLst>
          </p:cNvPr>
          <p:cNvSpPr txBox="1"/>
          <p:nvPr/>
        </p:nvSpPr>
        <p:spPr>
          <a:xfrm>
            <a:off x="6463375" y="1853496"/>
            <a:ext cx="538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JackDaw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https://specs.fe.up.pt/tools/jackdaw/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A59E338-3CA8-E9E2-372A-A9989F7CB51A}"/>
              </a:ext>
            </a:extLst>
          </p:cNvPr>
          <p:cNvSpPr txBox="1"/>
          <p:nvPr/>
        </p:nvSpPr>
        <p:spPr>
          <a:xfrm>
            <a:off x="1197190" y="1843547"/>
            <a:ext cx="52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-example of DSL (domain specific language)</a:t>
            </a:r>
          </a:p>
          <a:p>
            <a:r>
              <a:rPr lang="en-US" dirty="0"/>
              <a:t>-generic source code transformation and analysis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D26A432-6BE3-2155-63E2-2CA33D3E6B2D}"/>
              </a:ext>
            </a:extLst>
          </p:cNvPr>
          <p:cNvSpPr txBox="1"/>
          <p:nvPr/>
        </p:nvSpPr>
        <p:spPr>
          <a:xfrm>
            <a:off x="161606" y="3418818"/>
            <a:ext cx="581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Source-to-source transformations</a:t>
            </a:r>
            <a:endParaRPr lang="sk-SK" sz="28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4F4736B-7820-D65F-8C61-3665AAC5DB05}"/>
              </a:ext>
            </a:extLst>
          </p:cNvPr>
          <p:cNvSpPr txBox="1"/>
          <p:nvPr/>
        </p:nvSpPr>
        <p:spPr>
          <a:xfrm>
            <a:off x="312960" y="4322802"/>
            <a:ext cx="3017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from: </a:t>
            </a:r>
            <a:r>
              <a:rPr lang="sk-SK" dirty="0"/>
              <a:t>SÁ LOUREIRO </a:t>
            </a:r>
            <a:endParaRPr lang="en-US" dirty="0"/>
          </a:p>
          <a:p>
            <a:r>
              <a:rPr lang="sk-SK" dirty="0"/>
              <a:t>FERREIRA DA SILVA, </a:t>
            </a:r>
            <a:r>
              <a:rPr lang="sk-SK" dirty="0" err="1"/>
              <a:t>Ricardo</a:t>
            </a:r>
            <a:r>
              <a:rPr lang="sk-SK" dirty="0"/>
              <a:t>, 2019.</a:t>
            </a:r>
            <a:r>
              <a:rPr lang="en-US" dirty="0"/>
              <a:t> </a:t>
            </a:r>
            <a:r>
              <a:rPr lang="sk-SK" dirty="0" err="1"/>
              <a:t>Aspect-Oriented</a:t>
            </a:r>
            <a:r>
              <a:rPr lang="sk-SK" dirty="0"/>
              <a:t> </a:t>
            </a:r>
            <a:r>
              <a:rPr lang="sk-SK" dirty="0" err="1"/>
              <a:t>Programming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Javascript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Lara</a:t>
            </a:r>
            <a:r>
              <a:rPr lang="sk-SK" dirty="0"/>
              <a:t> </a:t>
            </a:r>
            <a:r>
              <a:rPr lang="sk-SK" dirty="0" err="1"/>
              <a:t>Language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/>
              <a:t>Porto. </a:t>
            </a:r>
            <a:r>
              <a:rPr lang="sk-SK" dirty="0" err="1"/>
              <a:t>Dissertation</a:t>
            </a:r>
            <a:r>
              <a:rPr lang="sk-SK" dirty="0"/>
              <a:t> </a:t>
            </a:r>
            <a:r>
              <a:rPr lang="sk-SK" dirty="0" err="1"/>
              <a:t>thesis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 err="1"/>
              <a:t>Universidade</a:t>
            </a:r>
            <a:r>
              <a:rPr lang="sk-SK" dirty="0"/>
              <a:t> do Porto. 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578A10E-CA7A-AA19-D7FA-EFA664162053}"/>
              </a:ext>
            </a:extLst>
          </p:cNvPr>
          <p:cNvSpPr txBox="1"/>
          <p:nvPr/>
        </p:nvSpPr>
        <p:spPr>
          <a:xfrm>
            <a:off x="312960" y="2416779"/>
            <a:ext cx="11189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Independence on programming language: </a:t>
            </a:r>
          </a:p>
          <a:p>
            <a:r>
              <a:rPr lang="en-US" dirty="0"/>
              <a:t>	thanks to separation of the LARA language from the language specification of the target language, </a:t>
            </a:r>
          </a:p>
          <a:p>
            <a:r>
              <a:rPr lang="en-US" dirty="0"/>
              <a:t>	which consists of a specification of relevant points of interest, along with their attributes and actions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7468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B3F8E-F39F-841B-E9A8-4B8F5BA7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F1DA3A-72CB-A2AF-DC08-21363DFB5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4347D09-C267-FD12-2079-3760FAF5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44" y="-10061"/>
            <a:ext cx="12382244" cy="6878121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07E20E21-BA34-AA29-6270-EF8636B01E90}"/>
              </a:ext>
            </a:extLst>
          </p:cNvPr>
          <p:cNvSpPr txBox="1"/>
          <p:nvPr/>
        </p:nvSpPr>
        <p:spPr>
          <a:xfrm>
            <a:off x="8849406" y="1189587"/>
            <a:ext cx="3017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from: </a:t>
            </a:r>
            <a:r>
              <a:rPr lang="sk-SK" dirty="0"/>
              <a:t>SÁ LOUREIRO </a:t>
            </a:r>
            <a:endParaRPr lang="en-US" dirty="0"/>
          </a:p>
          <a:p>
            <a:r>
              <a:rPr lang="sk-SK" dirty="0"/>
              <a:t>FERREIRA DA SILVA, </a:t>
            </a:r>
            <a:r>
              <a:rPr lang="sk-SK" dirty="0" err="1"/>
              <a:t>Ricardo</a:t>
            </a:r>
            <a:r>
              <a:rPr lang="sk-SK" dirty="0"/>
              <a:t>, 2019.</a:t>
            </a:r>
            <a:r>
              <a:rPr lang="en-US" dirty="0"/>
              <a:t> </a:t>
            </a:r>
            <a:r>
              <a:rPr lang="sk-SK" dirty="0" err="1"/>
              <a:t>Aspect-Oriented</a:t>
            </a:r>
            <a:r>
              <a:rPr lang="sk-SK" dirty="0"/>
              <a:t> </a:t>
            </a:r>
            <a:r>
              <a:rPr lang="sk-SK" dirty="0" err="1"/>
              <a:t>Programming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Javascript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Lara</a:t>
            </a:r>
            <a:r>
              <a:rPr lang="sk-SK" dirty="0"/>
              <a:t> </a:t>
            </a:r>
            <a:r>
              <a:rPr lang="sk-SK" dirty="0" err="1"/>
              <a:t>Language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/>
              <a:t>Porto. </a:t>
            </a:r>
            <a:r>
              <a:rPr lang="sk-SK" dirty="0" err="1"/>
              <a:t>Dissertation</a:t>
            </a:r>
            <a:r>
              <a:rPr lang="sk-SK" dirty="0"/>
              <a:t> </a:t>
            </a:r>
            <a:r>
              <a:rPr lang="sk-SK" dirty="0" err="1"/>
              <a:t>thesis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 err="1"/>
              <a:t>Universidade</a:t>
            </a:r>
            <a:r>
              <a:rPr lang="sk-SK" dirty="0"/>
              <a:t> do Porto. </a:t>
            </a:r>
          </a:p>
        </p:txBody>
      </p:sp>
    </p:spTree>
    <p:extLst>
      <p:ext uri="{BB962C8B-B14F-4D97-AF65-F5344CB8AC3E}">
        <p14:creationId xmlns:p14="http://schemas.microsoft.com/office/powerpoint/2010/main" val="37084325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E46C3-7B75-4A78-7266-DB143B87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89" y="24752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Approach - flow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560715-3F2F-CE0D-9A3F-A6D1507F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89" y="1497407"/>
            <a:ext cx="9816788" cy="5842681"/>
          </a:xfrm>
        </p:spPr>
        <p:txBody>
          <a:bodyPr>
            <a:normAutofit/>
          </a:bodyPr>
          <a:lstStyle/>
          <a:p>
            <a:r>
              <a:rPr lang="en-US" b="1" dirty="0"/>
              <a:t>1. Parsing of JavaScript code into AST – </a:t>
            </a:r>
            <a:r>
              <a:rPr lang="en-US" dirty="0" err="1"/>
              <a:t>Esprima</a:t>
            </a:r>
            <a:r>
              <a:rPr lang="en-US" dirty="0"/>
              <a:t> (high performance, standard-compliant ECMAScript parser written in ECMAScript)</a:t>
            </a:r>
          </a:p>
          <a:p>
            <a:pPr lvl="1"/>
            <a:r>
              <a:rPr lang="en-US" i="1" dirty="0"/>
              <a:t>Tokenizing and parsing JavaScript into AST - JSON object</a:t>
            </a:r>
            <a:r>
              <a:rPr lang="sk-SK" i="1" dirty="0"/>
              <a:t> </a:t>
            </a:r>
            <a:r>
              <a:rPr lang="en-US" i="1" dirty="0"/>
              <a:t>(all used structures and hierarchies optionally with comments, location of nodes,…)</a:t>
            </a:r>
          </a:p>
          <a:p>
            <a:pPr lvl="1"/>
            <a:r>
              <a:rPr lang="en-US" dirty="0"/>
              <a:t>Lack of JavaScript parsers in JavaScript – some exists like </a:t>
            </a:r>
            <a:r>
              <a:rPr lang="en-US" b="1" i="1" dirty="0"/>
              <a:t>Rhino</a:t>
            </a:r>
            <a:r>
              <a:rPr lang="en-US" dirty="0"/>
              <a:t> or </a:t>
            </a:r>
            <a:r>
              <a:rPr lang="sk-SK" b="1" i="1" dirty="0"/>
              <a:t>Java 8 </a:t>
            </a:r>
            <a:r>
              <a:rPr lang="sk-SK" b="1" i="1" dirty="0" err="1"/>
              <a:t>Nashorn</a:t>
            </a:r>
            <a:r>
              <a:rPr lang="sk-SK" b="1" i="1" dirty="0"/>
              <a:t> </a:t>
            </a:r>
            <a:r>
              <a:rPr lang="sk-SK" b="1" i="1" dirty="0" err="1"/>
              <a:t>Javascript</a:t>
            </a:r>
            <a:r>
              <a:rPr lang="sk-SK" b="1" i="1" dirty="0"/>
              <a:t> </a:t>
            </a:r>
            <a:r>
              <a:rPr lang="sk-SK" b="1" i="1" dirty="0" err="1"/>
              <a:t>engine</a:t>
            </a:r>
            <a:endParaRPr lang="en-US" b="1" i="1" dirty="0"/>
          </a:p>
          <a:p>
            <a:r>
              <a:rPr lang="en-US" b="1" i="1" dirty="0"/>
              <a:t>2. Creation of </a:t>
            </a:r>
            <a:r>
              <a:rPr lang="en-US" b="1" i="1" dirty="0" err="1"/>
              <a:t>JackDaw</a:t>
            </a:r>
            <a:r>
              <a:rPr lang="en-US" b="1" i="1" dirty="0"/>
              <a:t> join points</a:t>
            </a:r>
          </a:p>
          <a:p>
            <a:pPr lvl="1"/>
            <a:r>
              <a:rPr lang="en-US" dirty="0"/>
              <a:t>JavaScript language structures and statements present in the source code:</a:t>
            </a:r>
          </a:p>
          <a:p>
            <a:pPr lvl="2"/>
            <a:r>
              <a:rPr lang="en-US" dirty="0"/>
              <a:t>declarations, while statements, if statements, try-catch statements,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Operable/supported join points used as (see following examples): </a:t>
            </a:r>
          </a:p>
          <a:p>
            <a:pPr lvl="2"/>
            <a:r>
              <a:rPr lang="en-US" dirty="0"/>
              <a:t>project, file, </a:t>
            </a:r>
            <a:r>
              <a:rPr lang="en-US" dirty="0" err="1"/>
              <a:t>functionDeclaration</a:t>
            </a:r>
            <a:r>
              <a:rPr lang="en-US" dirty="0"/>
              <a:t>, </a:t>
            </a:r>
            <a:r>
              <a:rPr lang="en-US" dirty="0" err="1"/>
              <a:t>classDeclaration</a:t>
            </a:r>
            <a:r>
              <a:rPr lang="en-US" dirty="0"/>
              <a:t>, declaration, </a:t>
            </a:r>
            <a:r>
              <a:rPr lang="en-US" dirty="0" err="1"/>
              <a:t>forStatement</a:t>
            </a:r>
            <a:r>
              <a:rPr lang="en-US" dirty="0"/>
              <a:t>, </a:t>
            </a:r>
            <a:r>
              <a:rPr lang="en-US" dirty="0" err="1"/>
              <a:t>whileStatement</a:t>
            </a:r>
            <a:r>
              <a:rPr lang="en-US" dirty="0"/>
              <a:t>, </a:t>
            </a:r>
            <a:r>
              <a:rPr lang="en-US" dirty="0" err="1"/>
              <a:t>switchStatement</a:t>
            </a:r>
            <a:r>
              <a:rPr lang="en-US" dirty="0"/>
              <a:t>, </a:t>
            </a:r>
            <a:r>
              <a:rPr lang="en-US" dirty="0" err="1"/>
              <a:t>ifStatement</a:t>
            </a:r>
            <a:r>
              <a:rPr lang="en-US" dirty="0"/>
              <a:t>, </a:t>
            </a:r>
            <a:r>
              <a:rPr lang="en-US" dirty="0" err="1"/>
              <a:t>tryStatement</a:t>
            </a:r>
            <a:r>
              <a:rPr lang="en-US" dirty="0"/>
              <a:t> and </a:t>
            </a:r>
            <a:r>
              <a:rPr lang="en-US" dirty="0" err="1"/>
              <a:t>expressionStatement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is mapped to Java class where node is queried internally</a:t>
            </a:r>
          </a:p>
          <a:p>
            <a:pPr lvl="2"/>
            <a:r>
              <a:rPr lang="en-US" dirty="0"/>
              <a:t>Results in performed actions and returned respective attributes (from the </a:t>
            </a:r>
            <a:r>
              <a:rPr lang="sk-SK" dirty="0" err="1"/>
              <a:t>weaver</a:t>
            </a:r>
            <a:r>
              <a:rPr lang="sk-SK" dirty="0"/>
              <a:t> </a:t>
            </a:r>
            <a:r>
              <a:rPr lang="sk-SK" dirty="0" err="1"/>
              <a:t>language</a:t>
            </a:r>
            <a:r>
              <a:rPr lang="sk-SK" dirty="0"/>
              <a:t> </a:t>
            </a:r>
            <a:r>
              <a:rPr lang="sk-SK" dirty="0" err="1"/>
              <a:t>specification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12872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2B737E-1204-940B-DE23-C8E859EB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44" y="1307163"/>
            <a:ext cx="10135907" cy="5163784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/>
              <a:t>3. Executing LARA code (</a:t>
            </a:r>
            <a:r>
              <a:rPr lang="sk-SK" b="1" dirty="0"/>
              <a:t>LARA </a:t>
            </a:r>
            <a:r>
              <a:rPr lang="sk-SK" b="1" dirty="0" err="1"/>
              <a:t>selector</a:t>
            </a:r>
            <a:r>
              <a:rPr lang="sk-SK" b="1" dirty="0"/>
              <a:t> </a:t>
            </a:r>
            <a:r>
              <a:rPr lang="sk-SK" b="1" dirty="0" err="1"/>
              <a:t>language</a:t>
            </a:r>
            <a:r>
              <a:rPr lang="en-US" b="1" dirty="0"/>
              <a:t>)</a:t>
            </a:r>
            <a:endParaRPr lang="en-US" b="1" i="1" dirty="0"/>
          </a:p>
          <a:p>
            <a:pPr lvl="1"/>
            <a:r>
              <a:rPr lang="en-US" b="1" i="1" dirty="0"/>
              <a:t>to query for a particular type of join point</a:t>
            </a:r>
          </a:p>
          <a:p>
            <a:pPr lvl="2"/>
            <a:r>
              <a:rPr lang="en-US" dirty="0"/>
              <a:t>Respective object in AST must be searched and applied (wrapped) to particular type of join point</a:t>
            </a:r>
          </a:p>
          <a:p>
            <a:pPr lvl="2"/>
            <a:r>
              <a:rPr lang="en-US" dirty="0"/>
              <a:t>Generic join point:</a:t>
            </a:r>
          </a:p>
          <a:p>
            <a:pPr lvl="3"/>
            <a:r>
              <a:rPr lang="en-US" dirty="0"/>
              <a:t>In case of no such type of join point – its wrapped around generic join point (with methods common to every type of such join points)</a:t>
            </a:r>
          </a:p>
          <a:p>
            <a:pPr lvl="3"/>
            <a:r>
              <a:rPr lang="en-US" dirty="0"/>
              <a:t>For join point attributes that return another join point (to wrap JSON nodes to already undefined join points)</a:t>
            </a:r>
            <a:endParaRPr lang="en-US" i="1" dirty="0"/>
          </a:p>
          <a:p>
            <a:pPr lvl="1"/>
            <a:r>
              <a:rPr lang="en-US" i="1" dirty="0"/>
              <a:t>Querying and capturing the </a:t>
            </a:r>
            <a:r>
              <a:rPr lang="en-US" i="1" dirty="0" err="1"/>
              <a:t>JackDaw</a:t>
            </a:r>
            <a:r>
              <a:rPr lang="en-US" i="1" dirty="0"/>
              <a:t> join points</a:t>
            </a:r>
            <a:endParaRPr lang="en-US" b="1" i="1" dirty="0"/>
          </a:p>
          <a:p>
            <a:r>
              <a:rPr lang="en-US" b="1" i="1" dirty="0"/>
              <a:t>3. Weaving aspects into AST using Jackdaw</a:t>
            </a:r>
          </a:p>
          <a:p>
            <a:pPr lvl="1"/>
            <a:r>
              <a:rPr lang="en-US" i="1" dirty="0"/>
              <a:t>interacting and applying actions to AST ordered by LARA framework</a:t>
            </a:r>
          </a:p>
          <a:p>
            <a:pPr lvl="1"/>
            <a:r>
              <a:rPr lang="en-US" b="1" i="1" dirty="0"/>
              <a:t>Using </a:t>
            </a:r>
            <a:r>
              <a:rPr lang="sk-SK" b="1" dirty="0" err="1">
                <a:solidFill>
                  <a:srgbClr val="00B0F0"/>
                </a:solidFill>
              </a:rPr>
              <a:t>Jackdaw</a:t>
            </a:r>
            <a:r>
              <a:rPr lang="sk-SK" b="1" dirty="0">
                <a:solidFill>
                  <a:srgbClr val="00B0F0"/>
                </a:solidFill>
              </a:rPr>
              <a:t> </a:t>
            </a:r>
            <a:r>
              <a:rPr lang="sk-SK" b="1" dirty="0" err="1">
                <a:solidFill>
                  <a:srgbClr val="00B0F0"/>
                </a:solidFill>
              </a:rPr>
              <a:t>Query</a:t>
            </a:r>
            <a:r>
              <a:rPr lang="sk-SK" b="1" dirty="0">
                <a:solidFill>
                  <a:srgbClr val="00B0F0"/>
                </a:solidFill>
              </a:rPr>
              <a:t> </a:t>
            </a:r>
            <a:r>
              <a:rPr lang="sk-SK" b="1" dirty="0" err="1">
                <a:solidFill>
                  <a:srgbClr val="00B0F0"/>
                </a:solidFill>
              </a:rPr>
              <a:t>Engine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/>
              <a:t>for </a:t>
            </a:r>
            <a:r>
              <a:rPr lang="en-US" b="1" i="1" dirty="0" err="1"/>
              <a:t>searche</a:t>
            </a:r>
            <a:r>
              <a:rPr lang="en-US" b="1" i="1" dirty="0"/>
              <a:t> operations</a:t>
            </a:r>
          </a:p>
          <a:p>
            <a:pPr lvl="2"/>
            <a:r>
              <a:rPr lang="en-US" dirty="0"/>
              <a:t>getting the parent of a join point, getting all child nodes, descendant nodes, nodes of particular type, etc.</a:t>
            </a:r>
            <a:endParaRPr lang="en-US" b="1" i="1" dirty="0"/>
          </a:p>
          <a:p>
            <a:r>
              <a:rPr lang="en-US" b="1" dirty="0"/>
              <a:t>4. T</a:t>
            </a:r>
            <a:r>
              <a:rPr lang="sk-SK" b="1" dirty="0" err="1"/>
              <a:t>ransform</a:t>
            </a:r>
            <a:r>
              <a:rPr lang="en-US" b="1" dirty="0" err="1"/>
              <a:t>ation</a:t>
            </a:r>
            <a:r>
              <a:rPr lang="en-US" b="1" dirty="0"/>
              <a:t> of</a:t>
            </a:r>
            <a:r>
              <a:rPr lang="sk-SK" b="1" dirty="0"/>
              <a:t> </a:t>
            </a:r>
            <a:r>
              <a:rPr lang="sk-SK" b="1" dirty="0" err="1"/>
              <a:t>updated</a:t>
            </a:r>
            <a:r>
              <a:rPr lang="sk-SK" b="1" dirty="0"/>
              <a:t> AST </a:t>
            </a:r>
            <a:r>
              <a:rPr lang="sk-SK" b="1" dirty="0" err="1"/>
              <a:t>back</a:t>
            </a:r>
            <a:r>
              <a:rPr lang="sk-SK" b="1" dirty="0"/>
              <a:t> to JavaScript </a:t>
            </a:r>
            <a:r>
              <a:rPr lang="sk-SK" b="1" dirty="0" err="1"/>
              <a:t>code</a:t>
            </a:r>
            <a:r>
              <a:rPr lang="sk-SK" b="1" dirty="0"/>
              <a:t> </a:t>
            </a:r>
            <a:r>
              <a:rPr lang="en-US" b="1" dirty="0"/>
              <a:t>-                         			</a:t>
            </a:r>
            <a:r>
              <a:rPr lang="sk-SK" i="1" dirty="0" err="1"/>
              <a:t>Escodegen</a:t>
            </a:r>
            <a:r>
              <a:rPr lang="sk-SK" i="1" dirty="0"/>
              <a:t> </a:t>
            </a:r>
            <a:r>
              <a:rPr lang="en-US" i="1" dirty="0"/>
              <a:t>library(</a:t>
            </a:r>
            <a:r>
              <a:rPr lang="sk-SK" i="1" dirty="0" err="1"/>
              <a:t>ECMAScript</a:t>
            </a:r>
            <a:r>
              <a:rPr lang="sk-SK" i="1" dirty="0"/>
              <a:t> </a:t>
            </a:r>
            <a:r>
              <a:rPr lang="sk-SK" i="1" dirty="0" err="1"/>
              <a:t>code</a:t>
            </a:r>
            <a:r>
              <a:rPr lang="sk-SK" i="1" dirty="0"/>
              <a:t> </a:t>
            </a:r>
            <a:r>
              <a:rPr lang="sk-SK" i="1" dirty="0" err="1"/>
              <a:t>generator</a:t>
            </a:r>
            <a:r>
              <a:rPr lang="sk-SK" i="1" dirty="0"/>
              <a:t> </a:t>
            </a:r>
            <a:r>
              <a:rPr lang="sk-SK" i="1" dirty="0" err="1"/>
              <a:t>from</a:t>
            </a:r>
            <a:r>
              <a:rPr lang="sk-SK" i="1" dirty="0"/>
              <a:t> </a:t>
            </a:r>
            <a:r>
              <a:rPr lang="sk-SK" i="1" dirty="0" err="1"/>
              <a:t>Mozilla’s</a:t>
            </a:r>
            <a:r>
              <a:rPr lang="sk-SK" i="1" dirty="0"/>
              <a:t> </a:t>
            </a:r>
            <a:r>
              <a:rPr lang="sk-SK" i="1" dirty="0" err="1"/>
              <a:t>Parser</a:t>
            </a:r>
            <a:r>
              <a:rPr lang="sk-SK" i="1" dirty="0"/>
              <a:t> API AST</a:t>
            </a:r>
            <a:r>
              <a:rPr lang="en-US" i="1" dirty="0"/>
              <a:t>)</a:t>
            </a:r>
            <a:r>
              <a:rPr lang="sk-SK" i="1" dirty="0"/>
              <a:t> </a:t>
            </a:r>
            <a:endParaRPr lang="en-US" i="1" dirty="0"/>
          </a:p>
          <a:p>
            <a:pPr lvl="1"/>
            <a:r>
              <a:rPr lang="en-US" dirty="0"/>
              <a:t>Allows to customize formatting of the transformed/generated code</a:t>
            </a:r>
          </a:p>
          <a:p>
            <a:pPr lvl="1"/>
            <a:r>
              <a:rPr lang="en-US" dirty="0"/>
              <a:t>Performed by </a:t>
            </a:r>
            <a:r>
              <a:rPr lang="en-US" dirty="0" err="1"/>
              <a:t>JackDaw</a:t>
            </a:r>
            <a:endParaRPr lang="en-US" dirty="0"/>
          </a:p>
          <a:p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21AEB82-1EC3-BAB8-C074-0CA0669A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89" y="137827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Approach - flow</a:t>
            </a:r>
            <a:endParaRPr lang="sk-SK" sz="6000" b="1" dirty="0"/>
          </a:p>
        </p:txBody>
      </p:sp>
    </p:spTree>
    <p:extLst>
      <p:ext uri="{BB962C8B-B14F-4D97-AF65-F5344CB8AC3E}">
        <p14:creationId xmlns:p14="http://schemas.microsoft.com/office/powerpoint/2010/main" val="31651126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AE7FF2D-9994-4BB2-05D5-DAC1DCB1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9" y="0"/>
            <a:ext cx="10784910" cy="38627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D34EF0-0A35-C953-C54E-3C8778FA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915" y="156727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Tests: Obfuscation</a:t>
            </a:r>
            <a:endParaRPr lang="sk-SK" sz="6000" b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5ECACCC-2E36-C809-5DBC-36E826F64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9667"/>
            <a:ext cx="12154421" cy="351719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C3976B4-56E4-1503-02E0-7EEFEA8D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880"/>
          <a:stretch/>
        </p:blipFill>
        <p:spPr>
          <a:xfrm>
            <a:off x="181628" y="2931091"/>
            <a:ext cx="10784910" cy="545422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D11DBFCC-041E-8F1F-C61E-F89429027FBB}"/>
              </a:ext>
            </a:extLst>
          </p:cNvPr>
          <p:cNvSpPr txBox="1"/>
          <p:nvPr/>
        </p:nvSpPr>
        <p:spPr>
          <a:xfrm>
            <a:off x="8008671" y="1092232"/>
            <a:ext cx="2874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 err="1"/>
              <a:t>Variable</a:t>
            </a:r>
            <a:r>
              <a:rPr lang="sk-SK" sz="2400" b="1" i="1" dirty="0"/>
              <a:t> </a:t>
            </a:r>
            <a:r>
              <a:rPr lang="sk-SK" sz="2400" b="1" i="1" dirty="0" err="1"/>
              <a:t>renaming</a:t>
            </a:r>
            <a:endParaRPr lang="sk-SK" sz="2400" b="1" i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8AF6BAE7-6059-D5FB-38B3-2CA69F9BED99}"/>
              </a:ext>
            </a:extLst>
          </p:cNvPr>
          <p:cNvSpPr txBox="1"/>
          <p:nvPr/>
        </p:nvSpPr>
        <p:spPr>
          <a:xfrm>
            <a:off x="4421525" y="1684579"/>
            <a:ext cx="652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from: </a:t>
            </a:r>
            <a:r>
              <a:rPr lang="sk-SK" dirty="0"/>
              <a:t>SÁ LOUREIRO FERREIRA DA SILVA, </a:t>
            </a:r>
            <a:r>
              <a:rPr lang="sk-SK" dirty="0" err="1"/>
              <a:t>Ricardo</a:t>
            </a:r>
            <a:r>
              <a:rPr lang="sk-SK" dirty="0"/>
              <a:t>, 2019.</a:t>
            </a:r>
            <a:r>
              <a:rPr lang="en-US" dirty="0"/>
              <a:t> </a:t>
            </a:r>
            <a:r>
              <a:rPr lang="sk-SK" dirty="0" err="1"/>
              <a:t>Aspect-Oriented</a:t>
            </a:r>
            <a:r>
              <a:rPr lang="sk-SK" dirty="0"/>
              <a:t> </a:t>
            </a:r>
            <a:r>
              <a:rPr lang="sk-SK" dirty="0" err="1"/>
              <a:t>Programming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Javascript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Lara</a:t>
            </a:r>
            <a:r>
              <a:rPr lang="sk-SK" dirty="0"/>
              <a:t> </a:t>
            </a:r>
            <a:r>
              <a:rPr lang="sk-SK" dirty="0" err="1"/>
              <a:t>Language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/>
              <a:t>Porto. </a:t>
            </a:r>
            <a:r>
              <a:rPr lang="sk-SK" dirty="0" err="1"/>
              <a:t>Dissertation</a:t>
            </a:r>
            <a:r>
              <a:rPr lang="sk-SK" dirty="0"/>
              <a:t> </a:t>
            </a:r>
            <a:r>
              <a:rPr lang="sk-SK" dirty="0" err="1"/>
              <a:t>thesis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 err="1"/>
              <a:t>Universidade</a:t>
            </a:r>
            <a:r>
              <a:rPr lang="sk-SK" dirty="0"/>
              <a:t> do Porto. </a:t>
            </a:r>
          </a:p>
        </p:txBody>
      </p:sp>
    </p:spTree>
    <p:extLst>
      <p:ext uri="{BB962C8B-B14F-4D97-AF65-F5344CB8AC3E}">
        <p14:creationId xmlns:p14="http://schemas.microsoft.com/office/powerpoint/2010/main" val="914024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2BF031-543A-3E99-9CA6-9C1C8ACE0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7103703-E094-95AA-922C-8B274DF1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69"/>
            <a:ext cx="12192000" cy="353562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F49BBF-0511-955C-AD92-5BB30543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967" y="156238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Features</a:t>
            </a:r>
            <a:endParaRPr lang="sk-SK" sz="6000" b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19FCE11-0AF0-B81F-FCA7-E03420A8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1667"/>
            <a:ext cx="12192000" cy="392633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D611D30-18D6-377B-CD43-00461F2D5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556"/>
          <a:stretch/>
        </p:blipFill>
        <p:spPr>
          <a:xfrm>
            <a:off x="0" y="2491483"/>
            <a:ext cx="12192000" cy="581416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31B90518-FAC0-4B1C-0414-9742CA50E9DE}"/>
              </a:ext>
            </a:extLst>
          </p:cNvPr>
          <p:cNvSpPr txBox="1"/>
          <p:nvPr/>
        </p:nvSpPr>
        <p:spPr>
          <a:xfrm>
            <a:off x="5530077" y="3294785"/>
            <a:ext cx="652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from: </a:t>
            </a:r>
            <a:r>
              <a:rPr lang="sk-SK" dirty="0"/>
              <a:t>SÁ LOUREIRO FERREIRA DA SILVA, </a:t>
            </a:r>
            <a:r>
              <a:rPr lang="sk-SK" dirty="0" err="1"/>
              <a:t>Ricardo</a:t>
            </a:r>
            <a:r>
              <a:rPr lang="sk-SK" dirty="0"/>
              <a:t>, 2019.</a:t>
            </a:r>
            <a:r>
              <a:rPr lang="en-US" dirty="0"/>
              <a:t> </a:t>
            </a:r>
            <a:r>
              <a:rPr lang="sk-SK" dirty="0" err="1"/>
              <a:t>Aspect-Oriented</a:t>
            </a:r>
            <a:r>
              <a:rPr lang="sk-SK" dirty="0"/>
              <a:t> </a:t>
            </a:r>
            <a:r>
              <a:rPr lang="sk-SK" dirty="0" err="1"/>
              <a:t>Programming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Javascript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Lara</a:t>
            </a:r>
            <a:r>
              <a:rPr lang="sk-SK" dirty="0"/>
              <a:t> </a:t>
            </a:r>
            <a:r>
              <a:rPr lang="sk-SK" dirty="0" err="1"/>
              <a:t>Language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/>
              <a:t>Porto. </a:t>
            </a:r>
            <a:r>
              <a:rPr lang="sk-SK" dirty="0" err="1"/>
              <a:t>Dissertation</a:t>
            </a:r>
            <a:r>
              <a:rPr lang="sk-SK" dirty="0"/>
              <a:t> </a:t>
            </a:r>
            <a:r>
              <a:rPr lang="sk-SK" dirty="0" err="1"/>
              <a:t>thesis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 err="1"/>
              <a:t>Universidade</a:t>
            </a:r>
            <a:r>
              <a:rPr lang="sk-SK" dirty="0"/>
              <a:t> do Porto. </a:t>
            </a:r>
          </a:p>
        </p:txBody>
      </p:sp>
    </p:spTree>
    <p:extLst>
      <p:ext uri="{BB962C8B-B14F-4D97-AF65-F5344CB8AC3E}">
        <p14:creationId xmlns:p14="http://schemas.microsoft.com/office/powerpoint/2010/main" val="5815749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7DB03-4D45-4CF6-2663-6E5E8B82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725F7D-5D0F-C48A-FB40-1D3483128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66B2D65-9EC0-F8F6-298C-4B2C85AFF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0" y="3429000"/>
            <a:ext cx="8658020" cy="335535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8071D44-C6E3-03F4-7C9C-F08415E8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59" y="0"/>
            <a:ext cx="9101041" cy="362268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0D85C749-3EBB-B632-57E3-2ED46D590635}"/>
              </a:ext>
            </a:extLst>
          </p:cNvPr>
          <p:cNvSpPr txBox="1"/>
          <p:nvPr/>
        </p:nvSpPr>
        <p:spPr>
          <a:xfrm>
            <a:off x="9174919" y="4282591"/>
            <a:ext cx="3017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from: </a:t>
            </a:r>
            <a:r>
              <a:rPr lang="sk-SK" dirty="0"/>
              <a:t>SÁ LOUREIRO </a:t>
            </a:r>
            <a:endParaRPr lang="en-US" dirty="0"/>
          </a:p>
          <a:p>
            <a:r>
              <a:rPr lang="sk-SK" dirty="0"/>
              <a:t>FERREIRA DA SILVA, </a:t>
            </a:r>
            <a:r>
              <a:rPr lang="sk-SK" dirty="0" err="1"/>
              <a:t>Ricardo</a:t>
            </a:r>
            <a:r>
              <a:rPr lang="sk-SK" dirty="0"/>
              <a:t>, 2019.</a:t>
            </a:r>
            <a:r>
              <a:rPr lang="en-US" dirty="0"/>
              <a:t> </a:t>
            </a:r>
            <a:r>
              <a:rPr lang="sk-SK" dirty="0" err="1"/>
              <a:t>Aspect-Oriented</a:t>
            </a:r>
            <a:r>
              <a:rPr lang="sk-SK" dirty="0"/>
              <a:t> </a:t>
            </a:r>
            <a:r>
              <a:rPr lang="sk-SK" dirty="0" err="1"/>
              <a:t>Programming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Javascript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Lara</a:t>
            </a:r>
            <a:r>
              <a:rPr lang="sk-SK" dirty="0"/>
              <a:t> </a:t>
            </a:r>
            <a:r>
              <a:rPr lang="sk-SK" dirty="0" err="1"/>
              <a:t>Language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/>
              <a:t>Porto. </a:t>
            </a:r>
            <a:r>
              <a:rPr lang="sk-SK" dirty="0" err="1"/>
              <a:t>Dissertation</a:t>
            </a:r>
            <a:r>
              <a:rPr lang="sk-SK" dirty="0"/>
              <a:t> </a:t>
            </a:r>
            <a:r>
              <a:rPr lang="sk-SK" dirty="0" err="1"/>
              <a:t>thesis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 err="1"/>
              <a:t>Universidade</a:t>
            </a:r>
            <a:r>
              <a:rPr lang="sk-SK" dirty="0"/>
              <a:t> do Porto. </a:t>
            </a:r>
          </a:p>
        </p:txBody>
      </p:sp>
    </p:spTree>
    <p:extLst>
      <p:ext uri="{BB962C8B-B14F-4D97-AF65-F5344CB8AC3E}">
        <p14:creationId xmlns:p14="http://schemas.microsoft.com/office/powerpoint/2010/main" val="37941805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A9A10-7917-205D-C4B7-3BFCFADC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79" y="379125"/>
            <a:ext cx="9841334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Sample</a:t>
            </a:r>
            <a:r>
              <a:rPr lang="sk-SK" sz="5400" b="1" dirty="0"/>
              <a:t> JavaScript/</a:t>
            </a:r>
            <a:r>
              <a:rPr lang="sk-SK" sz="5400" b="1" dirty="0" err="1"/>
              <a:t>TypeScript</a:t>
            </a:r>
            <a:r>
              <a:rPr lang="sk-SK" sz="5400" b="1" dirty="0"/>
              <a:t> AST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FEC1EF0-45DD-B2BB-FE5E-AE67CB3A2B8C}"/>
              </a:ext>
            </a:extLst>
          </p:cNvPr>
          <p:cNvSpPr txBox="1"/>
          <p:nvPr/>
        </p:nvSpPr>
        <p:spPr>
          <a:xfrm>
            <a:off x="1147140" y="2708959"/>
            <a:ext cx="830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hlinkClick r:id="rId2"/>
              </a:rPr>
              <a:t>https://github.com/jperdek/variabilityMgmtCodeConstructsComplexity/tree/</a:t>
            </a:r>
          </a:p>
          <a:p>
            <a:r>
              <a:rPr lang="sk-SK" dirty="0" err="1">
                <a:hlinkClick r:id="rId2"/>
              </a:rPr>
              <a:t>master</a:t>
            </a:r>
            <a:r>
              <a:rPr lang="sk-SK" dirty="0">
                <a:hlinkClick r:id="rId2"/>
              </a:rPr>
              <a:t>/astConverterAndComplexityEvaluator</a:t>
            </a:r>
            <a:r>
              <a:rPr lang="sk-SK" dirty="0"/>
              <a:t>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3B8D1E4-EAC0-59FA-3859-F91DC3D68619}"/>
              </a:ext>
            </a:extLst>
          </p:cNvPr>
          <p:cNvSpPr txBox="1"/>
          <p:nvPr/>
        </p:nvSpPr>
        <p:spPr>
          <a:xfrm>
            <a:off x="527774" y="2339627"/>
            <a:ext cx="5494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/>
              <a:t>Available</a:t>
            </a:r>
            <a:r>
              <a:rPr lang="sk-SK" sz="2000" b="1" dirty="0"/>
              <a:t> as </a:t>
            </a:r>
            <a:r>
              <a:rPr lang="en-US" sz="2000" b="1" dirty="0"/>
              <a:t>part of NodeJS - </a:t>
            </a:r>
            <a:r>
              <a:rPr lang="sk-SK" sz="2000" b="1" dirty="0"/>
              <a:t>Express JS API: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066168D-1727-CA93-C36F-5810F1CDF083}"/>
              </a:ext>
            </a:extLst>
          </p:cNvPr>
          <p:cNvSpPr txBox="1"/>
          <p:nvPr/>
        </p:nvSpPr>
        <p:spPr>
          <a:xfrm>
            <a:off x="460252" y="4195356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npm</a:t>
            </a:r>
            <a:r>
              <a:rPr lang="en-US" sz="2800" b="1" dirty="0"/>
              <a:t> install</a:t>
            </a:r>
            <a:endParaRPr lang="sk-SK" sz="2800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F4F26C9-9947-579F-1822-C59926273434}"/>
              </a:ext>
            </a:extLst>
          </p:cNvPr>
          <p:cNvSpPr txBox="1"/>
          <p:nvPr/>
        </p:nvSpPr>
        <p:spPr>
          <a:xfrm>
            <a:off x="480130" y="4765480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npm</a:t>
            </a:r>
            <a:r>
              <a:rPr lang="en-US" sz="2800" b="1" dirty="0"/>
              <a:t> start</a:t>
            </a:r>
            <a:endParaRPr lang="sk-SK" sz="2800" b="1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0AD43565-EF55-C439-FCC0-AE3CA9C87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283" y="4415376"/>
            <a:ext cx="5639587" cy="2152950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B5A1332D-300B-8153-B101-B20D4F29A668}"/>
              </a:ext>
            </a:extLst>
          </p:cNvPr>
          <p:cNvSpPr txBox="1"/>
          <p:nvPr/>
        </p:nvSpPr>
        <p:spPr>
          <a:xfrm>
            <a:off x="468679" y="3697358"/>
            <a:ext cx="826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cd </a:t>
            </a:r>
            <a:r>
              <a:rPr lang="en-US" sz="2800" b="1" dirty="0" err="1"/>
              <a:t>pathTo</a:t>
            </a:r>
            <a:r>
              <a:rPr lang="en-US" sz="2800" b="1" dirty="0"/>
              <a:t>/</a:t>
            </a:r>
            <a:r>
              <a:rPr lang="en-US" sz="2800" b="1" dirty="0" err="1"/>
              <a:t>astConverterAndComplexityEvaluator</a:t>
            </a:r>
            <a:endParaRPr lang="sk-SK" sz="2800" b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4811AE6-A183-7D32-37EC-F3B1D61600FF}"/>
              </a:ext>
            </a:extLst>
          </p:cNvPr>
          <p:cNvSpPr txBox="1"/>
          <p:nvPr/>
        </p:nvSpPr>
        <p:spPr>
          <a:xfrm>
            <a:off x="8033641" y="316338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Unpack it!!!</a:t>
            </a:r>
            <a:endParaRPr lang="sk-SK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D1F9890C-FECE-0D78-E215-308B8B121F6F}"/>
              </a:ext>
            </a:extLst>
          </p:cNvPr>
          <p:cNvSpPr txBox="1"/>
          <p:nvPr/>
        </p:nvSpPr>
        <p:spPr>
          <a:xfrm>
            <a:off x="2058152" y="1565778"/>
            <a:ext cx="5086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Abstract syntax tree (AST)</a:t>
            </a:r>
            <a:endParaRPr lang="sk-SK" sz="3200" i="1" dirty="0"/>
          </a:p>
        </p:txBody>
      </p:sp>
    </p:spTree>
    <p:extLst>
      <p:ext uri="{BB962C8B-B14F-4D97-AF65-F5344CB8AC3E}">
        <p14:creationId xmlns:p14="http://schemas.microsoft.com/office/powerpoint/2010/main" val="183848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BCCE-BA0C-9682-E580-A84C1B00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67" y="345713"/>
            <a:ext cx="9872019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Before Advice in Spring AOP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FEFC68-AFB9-C417-8E3A-A8F197F0D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90" y="1955002"/>
            <a:ext cx="9718596" cy="4902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/>
              <a:t>@Component</a:t>
            </a:r>
            <a:r>
              <a:rPr lang="sk-SK" dirty="0"/>
              <a:t>	//</a:t>
            </a:r>
            <a:r>
              <a:rPr lang="en-US" dirty="0"/>
              <a:t>SIMILARLY IT MUST BE SPRING </a:t>
            </a:r>
            <a:r>
              <a:rPr lang="sk-SK" dirty="0"/>
              <a:t>BEAN - ASPE</a:t>
            </a:r>
            <a:r>
              <a:rPr lang="en-US" dirty="0"/>
              <a:t>C</a:t>
            </a:r>
            <a:r>
              <a:rPr lang="sk-SK" dirty="0"/>
              <a:t>T </a:t>
            </a:r>
            <a:r>
              <a:rPr lang="en-US" dirty="0"/>
              <a:t>IS SPRING BEAN</a:t>
            </a:r>
            <a:r>
              <a:rPr lang="sk-SK" dirty="0"/>
              <a:t>!!!</a:t>
            </a:r>
          </a:p>
          <a:p>
            <a:pPr marL="0" indent="0">
              <a:buNone/>
            </a:pPr>
            <a:r>
              <a:rPr lang="sk-SK" b="1" dirty="0"/>
              <a:t>@Aspect</a:t>
            </a:r>
          </a:p>
          <a:p>
            <a:pPr marL="0" indent="0">
              <a:buNone/>
            </a:pP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class</a:t>
            </a:r>
            <a:r>
              <a:rPr lang="sk-SK" dirty="0"/>
              <a:t> </a:t>
            </a:r>
            <a:r>
              <a:rPr lang="sk-SK" dirty="0" err="1"/>
              <a:t>TracingAspect</a:t>
            </a:r>
            <a:r>
              <a:rPr lang="sk-SK" dirty="0"/>
              <a:t> 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 err="1"/>
              <a:t>Logger</a:t>
            </a:r>
            <a:r>
              <a:rPr lang="sk-SK" dirty="0"/>
              <a:t> </a:t>
            </a:r>
            <a:r>
              <a:rPr lang="sk-SK" dirty="0" err="1"/>
              <a:t>logger</a:t>
            </a:r>
            <a:r>
              <a:rPr lang="sk-SK" dirty="0"/>
              <a:t> = </a:t>
            </a:r>
            <a:r>
              <a:rPr lang="sk-SK" dirty="0" err="1"/>
              <a:t>Logger.getLogger</a:t>
            </a:r>
            <a:r>
              <a:rPr lang="sk-SK" dirty="0"/>
              <a:t>();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/>
              <a:t>@</a:t>
            </a:r>
            <a:r>
              <a:rPr lang="en-US" b="1" dirty="0"/>
              <a:t>Before</a:t>
            </a:r>
            <a:r>
              <a:rPr lang="sk-SK" b="1" dirty="0"/>
              <a:t>(</a:t>
            </a:r>
          </a:p>
          <a:p>
            <a:pPr marL="0" indent="0">
              <a:buNone/>
            </a:pPr>
            <a:r>
              <a:rPr lang="sk-SK" b="1" dirty="0"/>
              <a:t>		"</a:t>
            </a:r>
            <a:r>
              <a:rPr lang="sk-SK" b="1" dirty="0" err="1">
                <a:solidFill>
                  <a:srgbClr val="FF0000"/>
                </a:solidFill>
              </a:rPr>
              <a:t>execution</a:t>
            </a:r>
            <a:r>
              <a:rPr lang="sk-SK" b="1" dirty="0"/>
              <a:t>(</a:t>
            </a:r>
            <a:r>
              <a:rPr lang="sk-SK" b="1" dirty="0" err="1">
                <a:solidFill>
                  <a:srgbClr val="7030A0"/>
                </a:solidFill>
              </a:rPr>
              <a:t>void</a:t>
            </a:r>
            <a:r>
              <a:rPr lang="sk-SK" b="1" dirty="0">
                <a:solidFill>
                  <a:srgbClr val="7030A0"/>
                </a:solidFill>
              </a:rPr>
              <a:t> </a:t>
            </a:r>
            <a:r>
              <a:rPr lang="sk-SK" b="1" dirty="0" err="1">
                <a:solidFill>
                  <a:srgbClr val="7030A0"/>
                </a:solidFill>
              </a:rPr>
              <a:t>doSomething</a:t>
            </a:r>
            <a:r>
              <a:rPr lang="sk-SK" b="1" dirty="0">
                <a:solidFill>
                  <a:srgbClr val="7030A0"/>
                </a:solidFill>
              </a:rPr>
              <a:t>()</a:t>
            </a:r>
            <a:r>
              <a:rPr lang="sk-SK" b="1" dirty="0">
                <a:solidFill>
                  <a:schemeClr val="tx1"/>
                </a:solidFill>
              </a:rPr>
              <a:t>)</a:t>
            </a:r>
            <a:r>
              <a:rPr lang="sk-SK" b="1" dirty="0">
                <a:solidFill>
                  <a:srgbClr val="7030A0"/>
                </a:solidFill>
              </a:rPr>
              <a:t>"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sk-SK" b="1" dirty="0"/>
              <a:t>)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void</a:t>
            </a:r>
            <a:r>
              <a:rPr lang="sk-SK" dirty="0"/>
              <a:t> </a:t>
            </a:r>
            <a:r>
              <a:rPr lang="sk-SK" dirty="0" err="1"/>
              <a:t>entering</a:t>
            </a:r>
            <a:r>
              <a:rPr lang="sk-SK" dirty="0"/>
              <a:t>(</a:t>
            </a:r>
            <a:r>
              <a:rPr lang="sk-SK" dirty="0" err="1"/>
              <a:t>JointPoint</a:t>
            </a:r>
            <a:r>
              <a:rPr lang="sk-SK" dirty="0"/>
              <a:t> </a:t>
            </a:r>
            <a:r>
              <a:rPr lang="sk-SK" dirty="0" err="1"/>
              <a:t>joinPoint</a:t>
            </a:r>
            <a:r>
              <a:rPr lang="sk-SK" dirty="0"/>
              <a:t>) 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 err="1"/>
              <a:t>logger.trace</a:t>
            </a:r>
            <a:r>
              <a:rPr lang="sk-SK" dirty="0"/>
              <a:t>("</a:t>
            </a:r>
            <a:r>
              <a:rPr lang="sk-SK" dirty="0" err="1"/>
              <a:t>entering</a:t>
            </a:r>
            <a:r>
              <a:rPr lang="sk-SK" dirty="0"/>
              <a:t> “</a:t>
            </a:r>
            <a:r>
              <a:rPr lang="en-US" dirty="0"/>
              <a:t>  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/>
              <a:t>// </a:t>
            </a:r>
            <a:r>
              <a:rPr lang="en-US" dirty="0"/>
              <a:t>FINDING OUT WHICH CLASS AND METHOD WAS CALLED						</a:t>
            </a:r>
            <a:r>
              <a:rPr lang="sk-SK" dirty="0"/>
              <a:t> </a:t>
            </a:r>
            <a:r>
              <a:rPr lang="en-US" dirty="0"/>
              <a:t>					+ </a:t>
            </a:r>
            <a:r>
              <a:rPr lang="sk-SK" dirty="0" err="1"/>
              <a:t>joinPoint.getStaticPart</a:t>
            </a:r>
            <a:r>
              <a:rPr lang="sk-SK" dirty="0"/>
              <a:t>().</a:t>
            </a:r>
            <a:r>
              <a:rPr lang="sk-SK" dirty="0" err="1"/>
              <a:t>getSignature</a:t>
            </a:r>
            <a:r>
              <a:rPr lang="sk-SK" dirty="0"/>
              <a:t>().</a:t>
            </a:r>
            <a:r>
              <a:rPr lang="sk-SK" dirty="0" err="1"/>
              <a:t>toString</a:t>
            </a:r>
            <a:r>
              <a:rPr lang="sk-SK" dirty="0"/>
              <a:t>());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}</a:t>
            </a:r>
          </a:p>
          <a:p>
            <a:pPr marL="0" indent="0">
              <a:buNone/>
            </a:pPr>
            <a:r>
              <a:rPr lang="sk-SK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74678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0E96F-86FC-EF91-F676-1CCADCEE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C26B4E-4337-2A42-B242-6808B4AA8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57944D3-F95B-5E82-416F-6E43AE575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90"/>
            <a:ext cx="12192000" cy="62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03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89373-7D24-5006-1D4E-1CFAC5F2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80" y="288573"/>
            <a:ext cx="8596668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Convert</a:t>
            </a:r>
            <a:r>
              <a:rPr lang="en-US" sz="5400" b="1" dirty="0"/>
              <a:t> </a:t>
            </a:r>
            <a:br>
              <a:rPr lang="en-US" sz="5400" b="1" dirty="0"/>
            </a:br>
            <a:r>
              <a:rPr lang="en-US" sz="5400" b="1" dirty="0"/>
              <a:t>JavaScript</a:t>
            </a:r>
            <a:r>
              <a:rPr lang="sk-SK" sz="5400" b="1" dirty="0"/>
              <a:t> </a:t>
            </a:r>
            <a:br>
              <a:rPr lang="sk-SK" sz="5400" b="1" dirty="0"/>
            </a:br>
            <a:r>
              <a:rPr lang="sk-SK" sz="5400" b="1" dirty="0" err="1"/>
              <a:t>into</a:t>
            </a:r>
            <a:r>
              <a:rPr lang="sk-SK" sz="5400" b="1" dirty="0"/>
              <a:t> AST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7752956-F875-DE3F-E107-A73F41494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210" y="0"/>
            <a:ext cx="6482790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68811846-2CC8-EB9F-8E76-B597BA56EC42}"/>
              </a:ext>
            </a:extLst>
          </p:cNvPr>
          <p:cNvSpPr txBox="1"/>
          <p:nvPr/>
        </p:nvSpPr>
        <p:spPr>
          <a:xfrm>
            <a:off x="476676" y="3569516"/>
            <a:ext cx="4855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POST </a:t>
            </a:r>
            <a:r>
              <a:rPr lang="sk-SK" sz="2400" b="1" i="0" dirty="0">
                <a:solidFill>
                  <a:srgbClr val="212121"/>
                </a:solidFill>
                <a:effectLst/>
                <a:latin typeface="Inter"/>
              </a:rPr>
              <a:t>http://localhost:5001/convert</a:t>
            </a:r>
            <a:endParaRPr lang="sk-SK" sz="2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7632C6C-02F3-9222-0601-3418E7471C83}"/>
              </a:ext>
            </a:extLst>
          </p:cNvPr>
          <p:cNvSpPr txBox="1"/>
          <p:nvPr/>
        </p:nvSpPr>
        <p:spPr>
          <a:xfrm>
            <a:off x="476676" y="3886200"/>
            <a:ext cx="34275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  <a:p>
            <a:r>
              <a:rPr lang="sk-SK" dirty="0" err="1"/>
              <a:t>function</a:t>
            </a:r>
            <a:r>
              <a:rPr lang="sk-SK" dirty="0"/>
              <a:t> </a:t>
            </a:r>
            <a:r>
              <a:rPr lang="sk-SK" dirty="0" err="1"/>
              <a:t>popData</a:t>
            </a:r>
            <a:r>
              <a:rPr lang="sk-SK" dirty="0"/>
              <a:t>() {</a:t>
            </a:r>
          </a:p>
          <a:p>
            <a:r>
              <a:rPr lang="sk-SK" dirty="0"/>
              <a:t>}</a:t>
            </a:r>
          </a:p>
          <a:p>
            <a:r>
              <a:rPr lang="sk-SK" dirty="0" err="1"/>
              <a:t>class</a:t>
            </a:r>
            <a:r>
              <a:rPr lang="sk-SK" dirty="0"/>
              <a:t> AAA {</a:t>
            </a:r>
          </a:p>
          <a:p>
            <a:r>
              <a:rPr lang="sk-SK" dirty="0"/>
              <a:t>    </a:t>
            </a:r>
            <a:r>
              <a:rPr lang="sk-SK" dirty="0" err="1"/>
              <a:t>myFunc</a:t>
            </a:r>
            <a:r>
              <a:rPr lang="sk-SK" dirty="0"/>
              <a:t>(</a:t>
            </a:r>
            <a:r>
              <a:rPr lang="sk-SK" dirty="0" err="1"/>
              <a:t>variable</a:t>
            </a:r>
            <a:r>
              <a:rPr lang="sk-SK" dirty="0"/>
              <a:t> : </a:t>
            </a:r>
            <a:r>
              <a:rPr lang="sk-SK" dirty="0" err="1"/>
              <a:t>number</a:t>
            </a:r>
            <a:r>
              <a:rPr lang="sk-SK" dirty="0"/>
              <a:t>) {</a:t>
            </a:r>
          </a:p>
          <a:p>
            <a:endParaRPr lang="sk-SK" dirty="0"/>
          </a:p>
          <a:p>
            <a:r>
              <a:rPr lang="sk-SK" dirty="0"/>
              <a:t>    }</a:t>
            </a:r>
          </a:p>
          <a:p>
            <a:r>
              <a:rPr lang="sk-SK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340980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89373-7D24-5006-1D4E-1CFAC5F2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5" y="242780"/>
            <a:ext cx="9923550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Convert</a:t>
            </a:r>
            <a:r>
              <a:rPr lang="sk-SK" sz="5400" b="1" dirty="0"/>
              <a:t> </a:t>
            </a:r>
            <a:r>
              <a:rPr lang="en-US" sz="5400" b="1" dirty="0"/>
              <a:t>TypeScript </a:t>
            </a:r>
            <a:r>
              <a:rPr lang="sk-SK" sz="5400" b="1" dirty="0" err="1"/>
              <a:t>into</a:t>
            </a:r>
            <a:r>
              <a:rPr lang="sk-SK" sz="5400" b="1" dirty="0"/>
              <a:t> AST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8811846-2CC8-EB9F-8E76-B597BA56EC42}"/>
              </a:ext>
            </a:extLst>
          </p:cNvPr>
          <p:cNvSpPr txBox="1"/>
          <p:nvPr/>
        </p:nvSpPr>
        <p:spPr>
          <a:xfrm>
            <a:off x="197449" y="1340047"/>
            <a:ext cx="4855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POST </a:t>
            </a:r>
            <a:r>
              <a:rPr lang="sk-SK" sz="2400" b="1" i="0" dirty="0">
                <a:solidFill>
                  <a:srgbClr val="212121"/>
                </a:solidFill>
                <a:effectLst/>
                <a:latin typeface="Inter"/>
              </a:rPr>
              <a:t>http://localhost:5001/convert</a:t>
            </a:r>
            <a:endParaRPr lang="sk-SK" sz="2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7632C6C-02F3-9222-0601-3418E7471C83}"/>
              </a:ext>
            </a:extLst>
          </p:cNvPr>
          <p:cNvSpPr txBox="1"/>
          <p:nvPr/>
        </p:nvSpPr>
        <p:spPr>
          <a:xfrm>
            <a:off x="197449" y="1882527"/>
            <a:ext cx="992355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@DecoratorTypesService.wholeBlockMethod({"drawCircleFromPreviousCoords": "</a:t>
            </a:r>
            <a:r>
              <a:rPr lang="sk-SK" dirty="0" err="1"/>
              <a:t>true</a:t>
            </a:r>
            <a:r>
              <a:rPr lang="sk-SK" dirty="0"/>
              <a:t>"})</a:t>
            </a:r>
          </a:p>
          <a:p>
            <a:r>
              <a:rPr lang="sk-SK" dirty="0"/>
              <a:t>export </a:t>
            </a:r>
            <a:r>
              <a:rPr lang="sk-SK" dirty="0" err="1"/>
              <a:t>function</a:t>
            </a:r>
            <a:r>
              <a:rPr lang="sk-SK" dirty="0"/>
              <a:t> </a:t>
            </a:r>
            <a:r>
              <a:rPr lang="sk-SK" dirty="0" err="1"/>
              <a:t>drawCirclePrevCoords</a:t>
            </a:r>
            <a:r>
              <a:rPr lang="sk-SK" dirty="0"/>
              <a:t>(</a:t>
            </a:r>
            <a:r>
              <a:rPr lang="sk-SK" dirty="0" err="1"/>
              <a:t>context</a:t>
            </a:r>
            <a:r>
              <a:rPr lang="sk-SK" dirty="0"/>
              <a:t>: CanvasRenderingContext2D, </a:t>
            </a:r>
            <a:r>
              <a:rPr lang="sk-SK" dirty="0" err="1"/>
              <a:t>radius</a:t>
            </a:r>
            <a:r>
              <a:rPr lang="sk-SK" dirty="0"/>
              <a:t>: </a:t>
            </a:r>
            <a:r>
              <a:rPr lang="sk-SK" dirty="0" err="1"/>
              <a:t>number</a:t>
            </a:r>
            <a:r>
              <a:rPr lang="sk-SK" dirty="0"/>
              <a:t>) {</a:t>
            </a:r>
          </a:p>
          <a:p>
            <a:r>
              <a:rPr lang="sk-SK" dirty="0"/>
              <a:t>    </a:t>
            </a:r>
            <a:r>
              <a:rPr lang="sk-SK" dirty="0" err="1"/>
              <a:t>if</a:t>
            </a:r>
            <a:r>
              <a:rPr lang="sk-SK" dirty="0"/>
              <a:t> (</a:t>
            </a:r>
            <a:r>
              <a:rPr lang="sk-SK" dirty="0" err="1"/>
              <a:t>context.currentX</a:t>
            </a:r>
            <a:r>
              <a:rPr lang="sk-SK" dirty="0"/>
              <a:t> !== </a:t>
            </a:r>
            <a:r>
              <a:rPr lang="sk-SK" dirty="0" err="1"/>
              <a:t>undefined</a:t>
            </a:r>
            <a:r>
              <a:rPr lang="sk-SK" dirty="0"/>
              <a:t> &amp;&amp; </a:t>
            </a:r>
            <a:r>
              <a:rPr lang="sk-SK" dirty="0" err="1"/>
              <a:t>context.currentY</a:t>
            </a:r>
            <a:r>
              <a:rPr lang="sk-SK" dirty="0"/>
              <a:t> !== </a:t>
            </a:r>
            <a:r>
              <a:rPr lang="sk-SK" dirty="0" err="1"/>
              <a:t>undefined</a:t>
            </a:r>
            <a:r>
              <a:rPr lang="sk-SK" dirty="0"/>
              <a:t>) {</a:t>
            </a:r>
          </a:p>
          <a:p>
            <a:r>
              <a:rPr lang="sk-SK" dirty="0"/>
              <a:t>        </a:t>
            </a:r>
            <a:r>
              <a:rPr lang="sk-SK" dirty="0" err="1"/>
              <a:t>context.fillStyle</a:t>
            </a:r>
            <a:r>
              <a:rPr lang="sk-SK" dirty="0"/>
              <a:t> = "</a:t>
            </a:r>
            <a:r>
              <a:rPr lang="sk-SK" dirty="0" err="1"/>
              <a:t>rgba</a:t>
            </a:r>
            <a:r>
              <a:rPr lang="sk-SK" dirty="0"/>
              <a:t>(300, 250, 150, .9)";</a:t>
            </a:r>
          </a:p>
          <a:p>
            <a:r>
              <a:rPr lang="sk-SK" dirty="0"/>
              <a:t>		let x = </a:t>
            </a:r>
            <a:r>
              <a:rPr lang="sk-SK" dirty="0" err="1"/>
              <a:t>context.currentX</a:t>
            </a:r>
            <a:r>
              <a:rPr lang="sk-SK" dirty="0"/>
              <a:t>;</a:t>
            </a:r>
          </a:p>
          <a:p>
            <a:r>
              <a:rPr lang="sk-SK" dirty="0"/>
              <a:t>		let y =	</a:t>
            </a:r>
            <a:r>
              <a:rPr lang="sk-SK" dirty="0" err="1"/>
              <a:t>context.currentY</a:t>
            </a:r>
            <a:r>
              <a:rPr lang="sk-SK" dirty="0"/>
              <a:t>;</a:t>
            </a:r>
          </a:p>
          <a:p>
            <a:r>
              <a:rPr lang="sk-SK" dirty="0"/>
              <a:t>        </a:t>
            </a:r>
            <a:r>
              <a:rPr lang="sk-SK" dirty="0" err="1"/>
              <a:t>context.beginPath</a:t>
            </a:r>
            <a:r>
              <a:rPr lang="sk-SK" dirty="0"/>
              <a:t>();</a:t>
            </a:r>
          </a:p>
          <a:p>
            <a:r>
              <a:rPr lang="sk-SK" dirty="0"/>
              <a:t>        context.arc(x, y, </a:t>
            </a:r>
            <a:r>
              <a:rPr lang="sk-SK" dirty="0" err="1"/>
              <a:t>radius</a:t>
            </a:r>
            <a:r>
              <a:rPr lang="sk-SK" dirty="0"/>
              <a:t>, 0, </a:t>
            </a:r>
            <a:r>
              <a:rPr lang="sk-SK" dirty="0" err="1"/>
              <a:t>Math.PI</a:t>
            </a:r>
            <a:r>
              <a:rPr lang="sk-SK" dirty="0"/>
              <a:t> * 2, </a:t>
            </a:r>
            <a:r>
              <a:rPr lang="sk-SK" dirty="0" err="1"/>
              <a:t>true</a:t>
            </a:r>
            <a:r>
              <a:rPr lang="sk-SK" dirty="0"/>
              <a:t>);</a:t>
            </a:r>
          </a:p>
          <a:p>
            <a:r>
              <a:rPr lang="sk-SK" dirty="0"/>
              <a:t>        console.log(x);</a:t>
            </a:r>
          </a:p>
          <a:p>
            <a:r>
              <a:rPr lang="sk-SK" dirty="0"/>
              <a:t>        console.log(y);</a:t>
            </a:r>
          </a:p>
          <a:p>
            <a:r>
              <a:rPr lang="sk-SK" dirty="0"/>
              <a:t>        </a:t>
            </a:r>
            <a:r>
              <a:rPr lang="sk-SK" dirty="0" err="1"/>
              <a:t>context.closePath</a:t>
            </a:r>
            <a:r>
              <a:rPr lang="sk-SK" dirty="0"/>
              <a:t>();</a:t>
            </a:r>
          </a:p>
          <a:p>
            <a:r>
              <a:rPr lang="sk-SK" dirty="0"/>
              <a:t>        </a:t>
            </a:r>
            <a:r>
              <a:rPr lang="sk-SK" dirty="0" err="1"/>
              <a:t>context.fill</a:t>
            </a:r>
            <a:r>
              <a:rPr lang="sk-SK" dirty="0"/>
              <a:t>();</a:t>
            </a:r>
          </a:p>
          <a:p>
            <a:r>
              <a:rPr lang="sk-SK" dirty="0"/>
              <a:t>    }</a:t>
            </a:r>
          </a:p>
          <a:p>
            <a:r>
              <a:rPr lang="sk-SK" dirty="0"/>
              <a:t>}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3C69F7B-708D-38E6-FBC4-B6D918D2D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164" y="3149504"/>
            <a:ext cx="6588836" cy="32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214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1109B6B-1BC3-3673-C685-2EBDD2F9799A}"/>
              </a:ext>
            </a:extLst>
          </p:cNvPr>
          <p:cNvSpPr txBox="1">
            <a:spLocks/>
          </p:cNvSpPr>
          <p:nvPr/>
        </p:nvSpPr>
        <p:spPr>
          <a:xfrm>
            <a:off x="139145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5400" b="1" dirty="0" err="1"/>
              <a:t>Convert</a:t>
            </a:r>
            <a:r>
              <a:rPr lang="sk-SK" sz="5400" b="1" dirty="0"/>
              <a:t> </a:t>
            </a:r>
          </a:p>
          <a:p>
            <a:r>
              <a:rPr lang="sk-SK" sz="5400" b="1" dirty="0" err="1"/>
              <a:t>From</a:t>
            </a:r>
            <a:r>
              <a:rPr lang="sk-SK" sz="5400" b="1" dirty="0"/>
              <a:t> AST </a:t>
            </a:r>
          </a:p>
          <a:p>
            <a:r>
              <a:rPr lang="sk-SK" sz="5400" b="1" dirty="0" err="1"/>
              <a:t>Back</a:t>
            </a:r>
            <a:r>
              <a:rPr lang="sk-SK" sz="5400" b="1" dirty="0"/>
              <a:t> </a:t>
            </a:r>
            <a:r>
              <a:rPr lang="sk-SK" sz="5400" b="1" dirty="0" err="1"/>
              <a:t>Into</a:t>
            </a:r>
            <a:endParaRPr lang="sk-SK" sz="5400" b="1" dirty="0"/>
          </a:p>
          <a:p>
            <a:r>
              <a:rPr lang="sk-SK" sz="5400" b="1" dirty="0" err="1"/>
              <a:t>Code</a:t>
            </a:r>
            <a:endParaRPr lang="sk-SK" sz="5400" b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CE7D218-348F-CA55-7E89-4DC58CB1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93" y="0"/>
            <a:ext cx="8738707" cy="4012958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A68FCB74-F2FF-6C9A-B98D-C93743BC0237}"/>
              </a:ext>
            </a:extLst>
          </p:cNvPr>
          <p:cNvSpPr txBox="1"/>
          <p:nvPr/>
        </p:nvSpPr>
        <p:spPr>
          <a:xfrm>
            <a:off x="568000" y="4395491"/>
            <a:ext cx="1119993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/>
              <a:t>{"pos":0,"end":73,"flags":0,"modifierFlagsCache":0,"transformFlags":0,"kind":308,"statements":[{"pos":0,"end":71,"flags":0,"modifierFlagsCache":0,"transformFlags":0,"kind":241,"expression":{"pos":0,"end":71,"flags":0,"modifierFlagsCache":0,"transformFlags":0,"kind":210,"expression":{"pos":0,"end":4,"flags":0,"modifierFlagsCache":0,"transformFlags":0,"kind":79,"escapedText":"pust"},"</a:t>
            </a:r>
            <a:r>
              <a:rPr lang="sk-SK" sz="1100" dirty="0" err="1"/>
              <a:t>arguments</a:t>
            </a:r>
            <a:r>
              <a:rPr lang="sk-SK" sz="1100" dirty="0"/>
              <a:t>":[{"pos":5,"end":70,"flags":0,"modifierFlagsCache":0,"transformFlags":0,"kind":207,"properties":[{"pos":6,"end":25,"flags":0,"modifierFlagsCache":0,"transformFlags":0,"kind":299,"name":{"pos":6,"end":13,"flags":0,"modifierFlagsCache":0,"transformFlags":0,"kind":10,"text":"fname","hasExtendedUnicodeEscape":false},"</a:t>
            </a:r>
            <a:r>
              <a:rPr lang="sk-SK" sz="1100" dirty="0" err="1"/>
              <a:t>initializer</a:t>
            </a:r>
            <a:r>
              <a:rPr lang="sk-SK" sz="1100" dirty="0"/>
              <a:t>":{"pos":14,"end":25,"flags":0,"modifierFlagsCache":0,"transformFlags":0,"kind":10,"text":"function","hasExtendedUnicodeEscape":false}},{"pos":26,"end":55,"flags":0,"modifierFlagsCache":0,"transformFlags":0,"kind":299,"name":{"pos":26,"end":37,"flags":0,"modifierFlagsCache":0,"transformFlags":0,"kind":10,"text":"className","hasExtendedUnicodeEscape":false},"</a:t>
            </a:r>
            <a:r>
              <a:rPr lang="sk-SK" sz="1100" dirty="0" err="1"/>
              <a:t>initializer</a:t>
            </a:r>
            <a:r>
              <a:rPr lang="sk-SK" sz="1100" dirty="0"/>
              <a:t>":{"pos":38,"end":55,"flags":0,"modifierFlagsCache":0,"transformFlags":0,"kind":10,"text":"FiveSideMapInfo","hasExtendedUnicodeEscape":false}},{"pos":56,"end":69,"flags":0,"modifierFlagsCache":0,"transformFlags":0,"kind":299,"name":{"pos":56,"end":67,"flags":0,"modifierFlagsCache":0,"transformFlags":0,"kind":10,"text":"dimension","hasExtendedUnicodeEscape":false},"</a:t>
            </a:r>
            <a:r>
              <a:rPr lang="sk-SK" sz="1100" dirty="0" err="1"/>
              <a:t>initializer</a:t>
            </a:r>
            <a:r>
              <a:rPr lang="sk-SK" sz="1100" dirty="0"/>
              <a:t>":{"pos":68,"end":69,"flags":0,"modifierFlagsCache":0,"transformFlags":0,"kind":8,"text":"5","numericLiteralFlags":0}}],"</a:t>
            </a:r>
            <a:r>
              <a:rPr lang="sk-SK" sz="1100" dirty="0" err="1"/>
              <a:t>multiLine</a:t>
            </a:r>
            <a:r>
              <a:rPr lang="sk-SK" sz="1100" dirty="0"/>
              <a:t>":</a:t>
            </a:r>
            <a:r>
              <a:rPr lang="sk-SK" sz="1100" dirty="0" err="1"/>
              <a:t>false</a:t>
            </a:r>
            <a:r>
              <a:rPr lang="sk-SK" sz="1100" dirty="0"/>
              <a:t>}]}}],"</a:t>
            </a:r>
            <a:r>
              <a:rPr lang="sk-SK" sz="1100" dirty="0" err="1"/>
              <a:t>endOfFileToken</a:t>
            </a:r>
            <a:r>
              <a:rPr lang="sk-SK" sz="1100" dirty="0"/>
              <a:t>":{"pos":71,"end":73,"flags":0,"modifierFlagsCache":0,"transformFlags":0,"kind":1},"</a:t>
            </a:r>
            <a:r>
              <a:rPr lang="sk-SK" sz="1100" dirty="0" err="1"/>
              <a:t>fileName</a:t>
            </a:r>
            <a:r>
              <a:rPr lang="sk-SK" sz="1100" dirty="0"/>
              <a:t>":"x.</a:t>
            </a:r>
            <a:r>
              <a:rPr lang="sk-SK" sz="1100" dirty="0" err="1"/>
              <a:t>ts</a:t>
            </a:r>
            <a:r>
              <a:rPr lang="sk-SK" sz="1100" dirty="0"/>
              <a:t>","text":"</a:t>
            </a:r>
            <a:r>
              <a:rPr lang="sk-SK" sz="1100" dirty="0" err="1"/>
              <a:t>pust</a:t>
            </a:r>
            <a:r>
              <a:rPr lang="sk-SK" sz="1100" dirty="0"/>
              <a:t>({\"</a:t>
            </a:r>
            <a:r>
              <a:rPr lang="sk-SK" sz="1100" dirty="0" err="1"/>
              <a:t>fname</a:t>
            </a:r>
            <a:r>
              <a:rPr lang="sk-SK" sz="1100" dirty="0"/>
              <a:t>\":\"</a:t>
            </a:r>
            <a:r>
              <a:rPr lang="sk-SK" sz="1100" dirty="0" err="1"/>
              <a:t>function</a:t>
            </a:r>
            <a:r>
              <a:rPr lang="sk-SK" sz="1100" dirty="0"/>
              <a:t>\",\"</a:t>
            </a:r>
            <a:r>
              <a:rPr lang="sk-SK" sz="1100" dirty="0" err="1"/>
              <a:t>className</a:t>
            </a:r>
            <a:r>
              <a:rPr lang="sk-SK" sz="1100" dirty="0"/>
              <a:t>\":\"</a:t>
            </a:r>
            <a:r>
              <a:rPr lang="sk-SK" sz="1100" dirty="0" err="1"/>
              <a:t>FiveSideMapInfo</a:t>
            </a:r>
            <a:r>
              <a:rPr lang="sk-SK" sz="1100" dirty="0"/>
              <a:t>\",\"</a:t>
            </a:r>
            <a:r>
              <a:rPr lang="sk-SK" sz="1100" dirty="0" err="1"/>
              <a:t>dimension</a:t>
            </a:r>
            <a:r>
              <a:rPr lang="sk-SK" sz="1100" dirty="0"/>
              <a:t>\":5})\r\n","languageVersion":99,"languageVariant":0,"scriptKind":3,"isDeclarationFile":false,"hasNoDefaultLib":false,"bindDiagnostics":[],"</a:t>
            </a:r>
            <a:r>
              <a:rPr lang="sk-SK" sz="1100" dirty="0" err="1"/>
              <a:t>pragmas</a:t>
            </a:r>
            <a:r>
              <a:rPr lang="sk-SK" sz="1100" dirty="0"/>
              <a:t>":{},"</a:t>
            </a:r>
            <a:r>
              <a:rPr lang="sk-SK" sz="1100" dirty="0" err="1"/>
              <a:t>referencedFiles</a:t>
            </a:r>
            <a:r>
              <a:rPr lang="sk-SK" sz="1100" dirty="0"/>
              <a:t>":[],"</a:t>
            </a:r>
            <a:r>
              <a:rPr lang="sk-SK" sz="1100" dirty="0" err="1"/>
              <a:t>typeReferenceDirectives</a:t>
            </a:r>
            <a:r>
              <a:rPr lang="sk-SK" sz="1100" dirty="0"/>
              <a:t>":[],"</a:t>
            </a:r>
            <a:r>
              <a:rPr lang="sk-SK" sz="1100" dirty="0" err="1"/>
              <a:t>libReferenceDirectives</a:t>
            </a:r>
            <a:r>
              <a:rPr lang="sk-SK" sz="1100" dirty="0"/>
              <a:t>":[],"</a:t>
            </a:r>
            <a:r>
              <a:rPr lang="sk-SK" sz="1100" dirty="0" err="1"/>
              <a:t>amdDependencies</a:t>
            </a:r>
            <a:r>
              <a:rPr lang="sk-SK" sz="1100" dirty="0"/>
              <a:t>":[],"nodeCount":15,"identifierCount":1,"identifiers":{},"</a:t>
            </a:r>
            <a:r>
              <a:rPr lang="sk-SK" sz="1100" dirty="0" err="1"/>
              <a:t>parseDiagnostics</a:t>
            </a:r>
            <a:r>
              <a:rPr lang="sk-SK" sz="1100" dirty="0"/>
              <a:t>":[]}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6E5ACBE-E1A0-90A5-2BB3-7DAFB362DCAA}"/>
              </a:ext>
            </a:extLst>
          </p:cNvPr>
          <p:cNvSpPr txBox="1"/>
          <p:nvPr/>
        </p:nvSpPr>
        <p:spPr>
          <a:xfrm>
            <a:off x="139145" y="3933826"/>
            <a:ext cx="5457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POST </a:t>
            </a:r>
            <a:r>
              <a:rPr lang="sk-SK" sz="2400" b="1" i="0" dirty="0">
                <a:solidFill>
                  <a:srgbClr val="212121"/>
                </a:solidFill>
                <a:effectLst/>
                <a:latin typeface="Inter"/>
              </a:rPr>
              <a:t>http://localhost:5001/convertBack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4299892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2E8FE-46CA-6148-BD0E-13C25350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092" y="187517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b="1" dirty="0"/>
              <a:t>AST</a:t>
            </a:r>
            <a:endParaRPr lang="sk-SK" sz="66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2A8FDAB-BEEE-92C5-914A-04817C9888ED}"/>
              </a:ext>
            </a:extLst>
          </p:cNvPr>
          <p:cNvSpPr txBox="1"/>
          <p:nvPr/>
        </p:nvSpPr>
        <p:spPr>
          <a:xfrm flipH="1">
            <a:off x="520758" y="5559524"/>
            <a:ext cx="1022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"text": "</a:t>
            </a:r>
            <a:r>
              <a:rPr lang="sk-SK" b="1" dirty="0" err="1">
                <a:solidFill>
                  <a:schemeClr val="accent6"/>
                </a:solidFill>
              </a:rPr>
              <a:t>pust</a:t>
            </a:r>
            <a:r>
              <a:rPr lang="sk-SK" b="1" dirty="0">
                <a:solidFill>
                  <a:srgbClr val="FF0000"/>
                </a:solidFill>
              </a:rPr>
              <a:t>(</a:t>
            </a:r>
            <a:r>
              <a:rPr lang="sk-SK" b="1" dirty="0">
                <a:solidFill>
                  <a:srgbClr val="7030A0"/>
                </a:solidFill>
              </a:rPr>
              <a:t>{</a:t>
            </a:r>
            <a:r>
              <a:rPr lang="sk-SK" b="1" dirty="0">
                <a:solidFill>
                  <a:srgbClr val="FF0000"/>
                </a:solidFill>
              </a:rPr>
              <a:t>\"</a:t>
            </a:r>
            <a:r>
              <a:rPr lang="sk-SK" b="1" dirty="0" err="1">
                <a:solidFill>
                  <a:srgbClr val="FF0000"/>
                </a:solidFill>
              </a:rPr>
              <a:t>fname</a:t>
            </a:r>
            <a:r>
              <a:rPr lang="sk-SK" b="1" dirty="0">
                <a:solidFill>
                  <a:srgbClr val="FF0000"/>
                </a:solidFill>
              </a:rPr>
              <a:t>\":\"</a:t>
            </a:r>
            <a:r>
              <a:rPr lang="sk-SK" b="1" dirty="0" err="1">
                <a:solidFill>
                  <a:srgbClr val="FF0000"/>
                </a:solidFill>
              </a:rPr>
              <a:t>function</a:t>
            </a:r>
            <a:r>
              <a:rPr lang="sk-SK" b="1" dirty="0">
                <a:solidFill>
                  <a:srgbClr val="FF0000"/>
                </a:solidFill>
              </a:rPr>
              <a:t> \",\"</a:t>
            </a:r>
            <a:r>
              <a:rPr lang="sk-SK" b="1" dirty="0" err="1">
                <a:solidFill>
                  <a:srgbClr val="FF0000"/>
                </a:solidFill>
              </a:rPr>
              <a:t>className</a:t>
            </a:r>
            <a:r>
              <a:rPr lang="sk-SK" b="1" dirty="0">
                <a:solidFill>
                  <a:srgbClr val="FF0000"/>
                </a:solidFill>
              </a:rPr>
              <a:t>\":\"</a:t>
            </a:r>
            <a:r>
              <a:rPr lang="sk-SK" b="1" dirty="0" err="1">
                <a:solidFill>
                  <a:srgbClr val="FF0000"/>
                </a:solidFill>
              </a:rPr>
              <a:t>FiveSideMapInfo</a:t>
            </a:r>
            <a:r>
              <a:rPr lang="sk-SK" b="1" dirty="0">
                <a:solidFill>
                  <a:srgbClr val="FF0000"/>
                </a:solidFill>
              </a:rPr>
              <a:t>\",\"</a:t>
            </a:r>
            <a:r>
              <a:rPr lang="sk-SK" b="1" dirty="0" err="1">
                <a:solidFill>
                  <a:srgbClr val="FF0000"/>
                </a:solidFill>
              </a:rPr>
              <a:t>dimension</a:t>
            </a:r>
            <a:r>
              <a:rPr lang="sk-SK" b="1" dirty="0">
                <a:solidFill>
                  <a:srgbClr val="FF0000"/>
                </a:solidFill>
              </a:rPr>
              <a:t>\":5</a:t>
            </a:r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}</a:t>
            </a:r>
            <a:r>
              <a:rPr lang="sk-SK" b="1" dirty="0">
                <a:solidFill>
                  <a:srgbClr val="FF0000"/>
                </a:solidFill>
              </a:rPr>
              <a:t>)\r\n",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086CAFE-0F9E-4227-FBA2-4422AD6FD4EC}"/>
              </a:ext>
            </a:extLst>
          </p:cNvPr>
          <p:cNvSpPr txBox="1"/>
          <p:nvPr/>
        </p:nvSpPr>
        <p:spPr>
          <a:xfrm>
            <a:off x="110464" y="187517"/>
            <a:ext cx="30636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{</a:t>
            </a:r>
          </a:p>
          <a:p>
            <a:r>
              <a:rPr lang="sk-SK" dirty="0"/>
              <a:t>    "</a:t>
            </a:r>
            <a:r>
              <a:rPr lang="sk-SK" dirty="0" err="1"/>
              <a:t>pos</a:t>
            </a:r>
            <a:r>
              <a:rPr lang="sk-SK" dirty="0"/>
              <a:t>": 0,</a:t>
            </a:r>
          </a:p>
          <a:p>
            <a:r>
              <a:rPr lang="sk-SK" dirty="0"/>
              <a:t>    "end": 73,</a:t>
            </a:r>
          </a:p>
          <a:p>
            <a:r>
              <a:rPr lang="sk-SK" dirty="0"/>
              <a:t>    "</a:t>
            </a:r>
            <a:r>
              <a:rPr lang="sk-SK" dirty="0" err="1"/>
              <a:t>flags</a:t>
            </a:r>
            <a:r>
              <a:rPr lang="sk-SK" dirty="0"/>
              <a:t>": 0,</a:t>
            </a:r>
          </a:p>
          <a:p>
            <a:r>
              <a:rPr lang="sk-SK" dirty="0"/>
              <a:t>   </a:t>
            </a:r>
            <a:r>
              <a:rPr lang="en-US" dirty="0"/>
              <a:t> </a:t>
            </a:r>
            <a:r>
              <a:rPr lang="sk-SK" dirty="0"/>
              <a:t>"</a:t>
            </a:r>
            <a:r>
              <a:rPr lang="sk-SK" dirty="0" err="1"/>
              <a:t>modifierFlagsCache</a:t>
            </a:r>
            <a:r>
              <a:rPr lang="sk-SK" dirty="0"/>
              <a:t>": 0,</a:t>
            </a:r>
          </a:p>
          <a:p>
            <a:r>
              <a:rPr lang="sk-SK" dirty="0"/>
              <a:t>    "</a:t>
            </a:r>
            <a:r>
              <a:rPr lang="sk-SK" dirty="0" err="1"/>
              <a:t>transformFlags</a:t>
            </a:r>
            <a:r>
              <a:rPr lang="sk-SK" dirty="0"/>
              <a:t>": 0,</a:t>
            </a:r>
          </a:p>
          <a:p>
            <a:r>
              <a:rPr lang="sk-SK" dirty="0"/>
              <a:t>   </a:t>
            </a:r>
            <a:r>
              <a:rPr lang="en-US" dirty="0"/>
              <a:t> </a:t>
            </a:r>
            <a:r>
              <a:rPr lang="sk-SK" dirty="0"/>
              <a:t>"</a:t>
            </a:r>
            <a:r>
              <a:rPr lang="sk-SK" dirty="0" err="1"/>
              <a:t>kind</a:t>
            </a:r>
            <a:r>
              <a:rPr lang="sk-SK" dirty="0"/>
              <a:t>": 308,</a:t>
            </a:r>
          </a:p>
          <a:p>
            <a:r>
              <a:rPr lang="sk-SK" dirty="0"/>
              <a:t>    </a:t>
            </a:r>
            <a:r>
              <a:rPr lang="sk-SK" b="1" dirty="0"/>
              <a:t>"</a:t>
            </a:r>
            <a:r>
              <a:rPr lang="sk-SK" b="1" dirty="0" err="1"/>
              <a:t>statements</a:t>
            </a:r>
            <a:r>
              <a:rPr lang="sk-SK" b="1" dirty="0"/>
              <a:t>": </a:t>
            </a:r>
            <a:endParaRPr lang="en-US" b="1" dirty="0"/>
          </a:p>
          <a:p>
            <a:r>
              <a:rPr lang="en-US" b="1" dirty="0"/>
              <a:t>     </a:t>
            </a:r>
            <a:r>
              <a:rPr lang="sk-SK" b="1" dirty="0"/>
              <a:t>[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7449BC1-E594-D130-1024-3BCAAA4DE029}"/>
              </a:ext>
            </a:extLst>
          </p:cNvPr>
          <p:cNvSpPr txBox="1"/>
          <p:nvPr/>
        </p:nvSpPr>
        <p:spPr>
          <a:xfrm>
            <a:off x="67967" y="5855629"/>
            <a:ext cx="2831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	</a:t>
            </a:r>
            <a:r>
              <a:rPr lang="sk-SK" b="1" dirty="0"/>
              <a:t>...</a:t>
            </a:r>
          </a:p>
          <a:p>
            <a:r>
              <a:rPr lang="sk-SK" dirty="0"/>
              <a:t>	"</a:t>
            </a:r>
            <a:r>
              <a:rPr lang="sk-SK" dirty="0" err="1"/>
              <a:t>parseDiagnostics</a:t>
            </a:r>
            <a:r>
              <a:rPr lang="sk-SK" dirty="0"/>
              <a:t>": []</a:t>
            </a:r>
          </a:p>
          <a:p>
            <a:r>
              <a:rPr lang="sk-SK" b="1" dirty="0"/>
              <a:t>}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CDE9FD6-46E5-2661-3AF5-B8D4309AB6D9}"/>
              </a:ext>
            </a:extLst>
          </p:cNvPr>
          <p:cNvSpPr txBox="1"/>
          <p:nvPr/>
        </p:nvSpPr>
        <p:spPr>
          <a:xfrm>
            <a:off x="4321875" y="241385"/>
            <a:ext cx="4011163" cy="50783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  <a:endParaRPr lang="sk-SK" dirty="0"/>
          </a:p>
          <a:p>
            <a:r>
              <a:rPr lang="sk-SK" dirty="0"/>
              <a:t>                "</a:t>
            </a:r>
            <a:r>
              <a:rPr lang="sk-SK" dirty="0" err="1"/>
              <a:t>pos</a:t>
            </a:r>
            <a:r>
              <a:rPr lang="sk-SK" dirty="0"/>
              <a:t>": 0,</a:t>
            </a:r>
          </a:p>
          <a:p>
            <a:r>
              <a:rPr lang="sk-SK" dirty="0"/>
              <a:t>                "end": 71,</a:t>
            </a:r>
          </a:p>
          <a:p>
            <a:r>
              <a:rPr lang="sk-SK" dirty="0"/>
              <a:t>                ...</a:t>
            </a:r>
          </a:p>
          <a:p>
            <a:r>
              <a:rPr lang="sk-SK" dirty="0"/>
              <a:t>                </a:t>
            </a:r>
            <a:r>
              <a:rPr lang="sk-SK" b="1" dirty="0"/>
              <a:t>"</a:t>
            </a:r>
            <a:r>
              <a:rPr lang="sk-SK" b="1" dirty="0" err="1"/>
              <a:t>expression</a:t>
            </a:r>
            <a:r>
              <a:rPr lang="sk-SK" b="1" dirty="0"/>
              <a:t>": </a:t>
            </a:r>
            <a:r>
              <a:rPr lang="sk-SK" dirty="0"/>
              <a:t>{</a:t>
            </a:r>
          </a:p>
          <a:p>
            <a:r>
              <a:rPr lang="sk-SK" dirty="0"/>
              <a:t>                    "</a:t>
            </a:r>
            <a:r>
              <a:rPr lang="sk-SK" dirty="0" err="1"/>
              <a:t>pos</a:t>
            </a:r>
            <a:r>
              <a:rPr lang="sk-SK" dirty="0"/>
              <a:t>": 0,</a:t>
            </a:r>
          </a:p>
          <a:p>
            <a:r>
              <a:rPr lang="sk-SK" dirty="0"/>
              <a:t>                    "end": 71,</a:t>
            </a:r>
          </a:p>
          <a:p>
            <a:r>
              <a:rPr lang="sk-SK" dirty="0"/>
              <a:t>                    ...</a:t>
            </a:r>
          </a:p>
          <a:p>
            <a:r>
              <a:rPr lang="sk-SK" dirty="0"/>
              <a:t>                    </a:t>
            </a:r>
            <a:r>
              <a:rPr lang="sk-SK" b="1" dirty="0"/>
              <a:t>"</a:t>
            </a:r>
            <a:r>
              <a:rPr lang="sk-SK" b="1" dirty="0" err="1"/>
              <a:t>expression</a:t>
            </a:r>
            <a:r>
              <a:rPr lang="sk-SK" b="1" dirty="0"/>
              <a:t>": </a:t>
            </a:r>
            <a:r>
              <a:rPr lang="sk-SK" dirty="0"/>
              <a:t>{</a:t>
            </a:r>
          </a:p>
          <a:p>
            <a:r>
              <a:rPr lang="sk-SK" dirty="0"/>
              <a:t>                        </a:t>
            </a:r>
            <a:r>
              <a:rPr lang="sk-SK" b="1" dirty="0">
                <a:solidFill>
                  <a:srgbClr val="00B0F0"/>
                </a:solidFill>
              </a:rPr>
              <a:t>"</a:t>
            </a:r>
            <a:r>
              <a:rPr lang="sk-SK" b="1" dirty="0" err="1">
                <a:solidFill>
                  <a:srgbClr val="00B0F0"/>
                </a:solidFill>
              </a:rPr>
              <a:t>pos</a:t>
            </a:r>
            <a:r>
              <a:rPr lang="sk-SK" b="1" dirty="0">
                <a:solidFill>
                  <a:srgbClr val="00B0F0"/>
                </a:solidFill>
              </a:rPr>
              <a:t>": 0,</a:t>
            </a:r>
          </a:p>
          <a:p>
            <a:r>
              <a:rPr lang="sk-SK" b="1" dirty="0"/>
              <a:t>                        </a:t>
            </a:r>
            <a:r>
              <a:rPr lang="sk-SK" b="1" dirty="0">
                <a:solidFill>
                  <a:srgbClr val="00B050"/>
                </a:solidFill>
              </a:rPr>
              <a:t>"end": 4,</a:t>
            </a:r>
          </a:p>
          <a:p>
            <a:r>
              <a:rPr lang="sk-SK" dirty="0"/>
              <a:t>                        ...</a:t>
            </a:r>
          </a:p>
          <a:p>
            <a:r>
              <a:rPr lang="sk-SK" dirty="0"/>
              <a:t>                        "</a:t>
            </a:r>
            <a:r>
              <a:rPr lang="sk-SK" dirty="0" err="1"/>
              <a:t>escapedText</a:t>
            </a:r>
            <a:r>
              <a:rPr lang="sk-SK" dirty="0"/>
              <a:t>": "</a:t>
            </a:r>
            <a:r>
              <a:rPr lang="sk-SK" b="1" dirty="0" err="1">
                <a:solidFill>
                  <a:schemeClr val="accent6"/>
                </a:solidFill>
              </a:rPr>
              <a:t>pust</a:t>
            </a:r>
            <a:r>
              <a:rPr lang="sk-SK" dirty="0"/>
              <a:t>"</a:t>
            </a:r>
          </a:p>
          <a:p>
            <a:r>
              <a:rPr lang="sk-SK" dirty="0"/>
              <a:t>                    },</a:t>
            </a:r>
          </a:p>
          <a:p>
            <a:r>
              <a:rPr lang="sk-SK" dirty="0"/>
              <a:t>                    </a:t>
            </a:r>
            <a:r>
              <a:rPr lang="sk-SK" dirty="0">
                <a:solidFill>
                  <a:srgbClr val="FFC000"/>
                </a:solidFill>
              </a:rPr>
              <a:t>"</a:t>
            </a:r>
            <a:r>
              <a:rPr lang="sk-SK" dirty="0" err="1">
                <a:solidFill>
                  <a:srgbClr val="FFC000"/>
                </a:solidFill>
              </a:rPr>
              <a:t>arguments</a:t>
            </a:r>
            <a:r>
              <a:rPr lang="sk-SK" dirty="0">
                <a:solidFill>
                  <a:srgbClr val="FFC000"/>
                </a:solidFill>
              </a:rPr>
              <a:t>": [</a:t>
            </a:r>
          </a:p>
          <a:p>
            <a:r>
              <a:rPr lang="sk-SK" dirty="0"/>
              <a:t>                        {</a:t>
            </a:r>
          </a:p>
          <a:p>
            <a:r>
              <a:rPr lang="sk-SK" dirty="0"/>
              <a:t>                            </a:t>
            </a:r>
            <a:r>
              <a:rPr lang="sk-SK" dirty="0">
                <a:solidFill>
                  <a:srgbClr val="7030A0"/>
                </a:solidFill>
              </a:rPr>
              <a:t>"</a:t>
            </a:r>
            <a:r>
              <a:rPr lang="sk-SK" dirty="0" err="1">
                <a:solidFill>
                  <a:srgbClr val="7030A0"/>
                </a:solidFill>
              </a:rPr>
              <a:t>pos</a:t>
            </a:r>
            <a:r>
              <a:rPr lang="sk-SK" dirty="0">
                <a:solidFill>
                  <a:srgbClr val="7030A0"/>
                </a:solidFill>
              </a:rPr>
              <a:t>": 5,</a:t>
            </a:r>
          </a:p>
          <a:p>
            <a:r>
              <a:rPr lang="sk-SK" dirty="0"/>
              <a:t>                            </a:t>
            </a:r>
            <a:r>
              <a:rPr lang="sk-SK" dirty="0">
                <a:solidFill>
                  <a:schemeClr val="accent5"/>
                </a:solidFill>
              </a:rPr>
              <a:t>"end": 70,</a:t>
            </a:r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4894B5D1-465A-6231-2FDF-37EA8EC1EA3F}"/>
              </a:ext>
            </a:extLst>
          </p:cNvPr>
          <p:cNvSpPr/>
          <p:nvPr/>
        </p:nvSpPr>
        <p:spPr>
          <a:xfrm>
            <a:off x="1327004" y="5254945"/>
            <a:ext cx="263046" cy="31075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: nadol 8">
            <a:extLst>
              <a:ext uri="{FF2B5EF4-FFF2-40B4-BE49-F238E27FC236}">
                <a16:creationId xmlns:a16="http://schemas.microsoft.com/office/drawing/2014/main" id="{87080FBF-6F8A-1862-FCCB-8D262293C0AA}"/>
              </a:ext>
            </a:extLst>
          </p:cNvPr>
          <p:cNvSpPr/>
          <p:nvPr/>
        </p:nvSpPr>
        <p:spPr>
          <a:xfrm>
            <a:off x="1742746" y="5251859"/>
            <a:ext cx="263046" cy="31075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4E5361C1-1563-406F-DEE8-45A2BC396AA0}"/>
              </a:ext>
            </a:extLst>
          </p:cNvPr>
          <p:cNvCxnSpPr>
            <a:cxnSpLocks/>
          </p:cNvCxnSpPr>
          <p:nvPr/>
        </p:nvCxnSpPr>
        <p:spPr>
          <a:xfrm flipH="1">
            <a:off x="1873783" y="3237978"/>
            <a:ext cx="4126184" cy="1929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FE94A949-BAB3-0485-8001-FDF94D741CCC}"/>
              </a:ext>
            </a:extLst>
          </p:cNvPr>
          <p:cNvCxnSpPr>
            <a:cxnSpLocks/>
          </p:cNvCxnSpPr>
          <p:nvPr/>
        </p:nvCxnSpPr>
        <p:spPr>
          <a:xfrm flipH="1">
            <a:off x="1543559" y="2907803"/>
            <a:ext cx="4406304" cy="225918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BDD2D721-6238-FB72-0055-87E5723B2842}"/>
              </a:ext>
            </a:extLst>
          </p:cNvPr>
          <p:cNvCxnSpPr>
            <a:cxnSpLocks/>
          </p:cNvCxnSpPr>
          <p:nvPr/>
        </p:nvCxnSpPr>
        <p:spPr>
          <a:xfrm flipH="1">
            <a:off x="2084799" y="4322395"/>
            <a:ext cx="3685999" cy="127750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avá zložená zátvorka 17">
            <a:extLst>
              <a:ext uri="{FF2B5EF4-FFF2-40B4-BE49-F238E27FC236}">
                <a16:creationId xmlns:a16="http://schemas.microsoft.com/office/drawing/2014/main" id="{E49C49F6-7A6C-F68E-77D3-ED09FE22CB53}"/>
              </a:ext>
            </a:extLst>
          </p:cNvPr>
          <p:cNvSpPr/>
          <p:nvPr/>
        </p:nvSpPr>
        <p:spPr>
          <a:xfrm>
            <a:off x="7399702" y="4436751"/>
            <a:ext cx="350729" cy="97449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3FBA9010-D5C7-BFAA-1684-7AD8F170333E}"/>
              </a:ext>
            </a:extLst>
          </p:cNvPr>
          <p:cNvSpPr txBox="1"/>
          <p:nvPr/>
        </p:nvSpPr>
        <p:spPr>
          <a:xfrm>
            <a:off x="7899426" y="4741461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First argument = whole JSON</a:t>
            </a:r>
            <a:endParaRPr lang="sk-SK" b="1" i="1" dirty="0"/>
          </a:p>
        </p:txBody>
      </p: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76B3AAE8-BC53-923C-60D4-A23096E55CE6}"/>
              </a:ext>
            </a:extLst>
          </p:cNvPr>
          <p:cNvCxnSpPr>
            <a:cxnSpLocks/>
          </p:cNvCxnSpPr>
          <p:nvPr/>
        </p:nvCxnSpPr>
        <p:spPr>
          <a:xfrm flipH="1">
            <a:off x="2144072" y="4804839"/>
            <a:ext cx="4128988" cy="80479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F6013D4F-C054-7A89-A500-7A57D0EEC389}"/>
              </a:ext>
            </a:extLst>
          </p:cNvPr>
          <p:cNvCxnSpPr>
            <a:cxnSpLocks/>
          </p:cNvCxnSpPr>
          <p:nvPr/>
        </p:nvCxnSpPr>
        <p:spPr>
          <a:xfrm>
            <a:off x="7359092" y="5101327"/>
            <a:ext cx="2466428" cy="49857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ovacia šípka 30">
            <a:extLst>
              <a:ext uri="{FF2B5EF4-FFF2-40B4-BE49-F238E27FC236}">
                <a16:creationId xmlns:a16="http://schemas.microsoft.com/office/drawing/2014/main" id="{A72DC747-8E6E-890C-49B0-8376737D23AB}"/>
              </a:ext>
            </a:extLst>
          </p:cNvPr>
          <p:cNvCxnSpPr>
            <a:cxnSpLocks/>
          </p:cNvCxnSpPr>
          <p:nvPr/>
        </p:nvCxnSpPr>
        <p:spPr>
          <a:xfrm>
            <a:off x="6518703" y="1017378"/>
            <a:ext cx="3442323" cy="4542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Ľavá jednoduchá zátvorka 34">
            <a:extLst>
              <a:ext uri="{FF2B5EF4-FFF2-40B4-BE49-F238E27FC236}">
                <a16:creationId xmlns:a16="http://schemas.microsoft.com/office/drawing/2014/main" id="{37841956-A20D-BFAB-5894-83263CA46505}"/>
              </a:ext>
            </a:extLst>
          </p:cNvPr>
          <p:cNvSpPr/>
          <p:nvPr/>
        </p:nvSpPr>
        <p:spPr>
          <a:xfrm>
            <a:off x="3969040" y="695195"/>
            <a:ext cx="370147" cy="4716050"/>
          </a:xfrm>
          <a:prstGeom prst="leftBracket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7" name="Rovná spojovacia šípka 36">
            <a:extLst>
              <a:ext uri="{FF2B5EF4-FFF2-40B4-BE49-F238E27FC236}">
                <a16:creationId xmlns:a16="http://schemas.microsoft.com/office/drawing/2014/main" id="{E1A6CBCB-B230-6A86-42C6-91A27A6F7EB3}"/>
              </a:ext>
            </a:extLst>
          </p:cNvPr>
          <p:cNvCxnSpPr>
            <a:cxnSpLocks/>
          </p:cNvCxnSpPr>
          <p:nvPr/>
        </p:nvCxnSpPr>
        <p:spPr>
          <a:xfrm flipH="1">
            <a:off x="1034366" y="750327"/>
            <a:ext cx="2934674" cy="226233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>
            <a:extLst>
              <a:ext uri="{FF2B5EF4-FFF2-40B4-BE49-F238E27FC236}">
                <a16:creationId xmlns:a16="http://schemas.microsoft.com/office/drawing/2014/main" id="{F165B699-EFC7-2082-ECB6-D7253CBDF052}"/>
              </a:ext>
            </a:extLst>
          </p:cNvPr>
          <p:cNvCxnSpPr>
            <a:cxnSpLocks/>
          </p:cNvCxnSpPr>
          <p:nvPr/>
        </p:nvCxnSpPr>
        <p:spPr>
          <a:xfrm flipH="1" flipV="1">
            <a:off x="1034366" y="4937862"/>
            <a:ext cx="2934674" cy="5017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lokTextu 40">
            <a:extLst>
              <a:ext uri="{FF2B5EF4-FFF2-40B4-BE49-F238E27FC236}">
                <a16:creationId xmlns:a16="http://schemas.microsoft.com/office/drawing/2014/main" id="{90E87A97-E059-0359-BB32-2CA74FE671C9}"/>
              </a:ext>
            </a:extLst>
          </p:cNvPr>
          <p:cNvSpPr txBox="1"/>
          <p:nvPr/>
        </p:nvSpPr>
        <p:spPr>
          <a:xfrm>
            <a:off x="492761" y="4953571"/>
            <a:ext cx="40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}</a:t>
            </a:r>
          </a:p>
          <a:p>
            <a:r>
              <a:rPr lang="en-US" b="1" dirty="0"/>
              <a:t>],</a:t>
            </a:r>
            <a:endParaRPr lang="sk-SK" b="1" dirty="0"/>
          </a:p>
        </p:txBody>
      </p:sp>
      <p:sp>
        <p:nvSpPr>
          <p:cNvPr id="45" name="Šípka: obojsmerná zvislá 44">
            <a:extLst>
              <a:ext uri="{FF2B5EF4-FFF2-40B4-BE49-F238E27FC236}">
                <a16:creationId xmlns:a16="http://schemas.microsoft.com/office/drawing/2014/main" id="{69B8DE04-BD2E-BBD2-135D-BA7F6D4617F4}"/>
              </a:ext>
            </a:extLst>
          </p:cNvPr>
          <p:cNvSpPr/>
          <p:nvPr/>
        </p:nvSpPr>
        <p:spPr>
          <a:xfrm>
            <a:off x="789376" y="3136000"/>
            <a:ext cx="489980" cy="1668840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9" name="Rovná spojovacia šípka 58">
            <a:extLst>
              <a:ext uri="{FF2B5EF4-FFF2-40B4-BE49-F238E27FC236}">
                <a16:creationId xmlns:a16="http://schemas.microsoft.com/office/drawing/2014/main" id="{739DEA5E-81A1-1D57-ECC3-035929EA222B}"/>
              </a:ext>
            </a:extLst>
          </p:cNvPr>
          <p:cNvCxnSpPr>
            <a:cxnSpLocks/>
          </p:cNvCxnSpPr>
          <p:nvPr/>
        </p:nvCxnSpPr>
        <p:spPr>
          <a:xfrm flipH="1">
            <a:off x="1483514" y="750327"/>
            <a:ext cx="4011163" cy="44166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ovná spojovacia šípka 59">
            <a:extLst>
              <a:ext uri="{FF2B5EF4-FFF2-40B4-BE49-F238E27FC236}">
                <a16:creationId xmlns:a16="http://schemas.microsoft.com/office/drawing/2014/main" id="{5615D0DE-2ABE-34CE-DCBE-B3DEB2BB455A}"/>
              </a:ext>
            </a:extLst>
          </p:cNvPr>
          <p:cNvCxnSpPr>
            <a:cxnSpLocks/>
          </p:cNvCxnSpPr>
          <p:nvPr/>
        </p:nvCxnSpPr>
        <p:spPr>
          <a:xfrm flipH="1">
            <a:off x="1512193" y="1816274"/>
            <a:ext cx="4228127" cy="3350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ovná spojovacia šípka 62">
            <a:extLst>
              <a:ext uri="{FF2B5EF4-FFF2-40B4-BE49-F238E27FC236}">
                <a16:creationId xmlns:a16="http://schemas.microsoft.com/office/drawing/2014/main" id="{0FCABE4B-053B-2A66-BC38-B0273D1FF564}"/>
              </a:ext>
            </a:extLst>
          </p:cNvPr>
          <p:cNvCxnSpPr>
            <a:cxnSpLocks/>
          </p:cNvCxnSpPr>
          <p:nvPr/>
        </p:nvCxnSpPr>
        <p:spPr>
          <a:xfrm>
            <a:off x="6840356" y="2054268"/>
            <a:ext cx="3120670" cy="35052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Šípka: nadol 57">
            <a:extLst>
              <a:ext uri="{FF2B5EF4-FFF2-40B4-BE49-F238E27FC236}">
                <a16:creationId xmlns:a16="http://schemas.microsoft.com/office/drawing/2014/main" id="{E96FA74E-79F7-A220-E810-43A9BB1F6E60}"/>
              </a:ext>
            </a:extLst>
          </p:cNvPr>
          <p:cNvSpPr/>
          <p:nvPr/>
        </p:nvSpPr>
        <p:spPr>
          <a:xfrm rot="1983011">
            <a:off x="7957336" y="2219082"/>
            <a:ext cx="936222" cy="13786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D1734543-5F82-2F39-2F5E-A3D7D203D027}"/>
              </a:ext>
            </a:extLst>
          </p:cNvPr>
          <p:cNvSpPr txBox="1"/>
          <p:nvPr/>
        </p:nvSpPr>
        <p:spPr>
          <a:xfrm flipH="1">
            <a:off x="9020618" y="1881496"/>
            <a:ext cx="196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name of called function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2348422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40B3D-E5CF-FF10-96F8-D6ABEE79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576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Restrictions of using aspects in typescript</a:t>
            </a:r>
            <a:endParaRPr lang="sk-SK" sz="54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584DA68-BA86-3F8C-E64B-5B928D1213E8}"/>
              </a:ext>
            </a:extLst>
          </p:cNvPr>
          <p:cNvSpPr txBox="1">
            <a:spLocks/>
          </p:cNvSpPr>
          <p:nvPr/>
        </p:nvSpPr>
        <p:spPr>
          <a:xfrm>
            <a:off x="4832296" y="2680389"/>
            <a:ext cx="29325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MATURITY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99BBB56-C8B5-6DED-C15B-DADA02B8429C}"/>
              </a:ext>
            </a:extLst>
          </p:cNvPr>
          <p:cNvSpPr txBox="1">
            <a:spLocks/>
          </p:cNvSpPr>
          <p:nvPr/>
        </p:nvSpPr>
        <p:spPr>
          <a:xfrm>
            <a:off x="608558" y="2832948"/>
            <a:ext cx="299329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00B050"/>
                </a:solidFill>
              </a:rPr>
              <a:t>INVASIVENESS</a:t>
            </a:r>
          </a:p>
          <a:p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BBC2399-FDE6-01E6-6CAF-A547BBAD7B2B}"/>
              </a:ext>
            </a:extLst>
          </p:cNvPr>
          <p:cNvSpPr txBox="1">
            <a:spLocks/>
          </p:cNvSpPr>
          <p:nvPr/>
        </p:nvSpPr>
        <p:spPr>
          <a:xfrm>
            <a:off x="7369957" y="1454616"/>
            <a:ext cx="362008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BRIEFNESS</a:t>
            </a:r>
            <a:endParaRPr lang="sk-SK" sz="3200" b="1" dirty="0">
              <a:solidFill>
                <a:srgbClr val="0070C0"/>
              </a:solidFill>
            </a:endParaRPr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764DCCDD-0FDE-82BB-5CD5-86B36CEC2A62}"/>
              </a:ext>
            </a:extLst>
          </p:cNvPr>
          <p:cNvCxnSpPr>
            <a:cxnSpLocks/>
          </p:cNvCxnSpPr>
          <p:nvPr/>
        </p:nvCxnSpPr>
        <p:spPr>
          <a:xfrm flipV="1">
            <a:off x="4023620" y="1797750"/>
            <a:ext cx="3278033" cy="1223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9A5F5AA6-CBC7-C134-BCC4-189DA7782937}"/>
              </a:ext>
            </a:extLst>
          </p:cNvPr>
          <p:cNvCxnSpPr>
            <a:cxnSpLocks/>
          </p:cNvCxnSpPr>
          <p:nvPr/>
        </p:nvCxnSpPr>
        <p:spPr>
          <a:xfrm>
            <a:off x="4023620" y="1920112"/>
            <a:ext cx="808676" cy="7428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265942CA-C362-9612-FDF8-B08A2E5EB395}"/>
              </a:ext>
            </a:extLst>
          </p:cNvPr>
          <p:cNvCxnSpPr>
            <a:cxnSpLocks/>
          </p:cNvCxnSpPr>
          <p:nvPr/>
        </p:nvCxnSpPr>
        <p:spPr>
          <a:xfrm flipH="1">
            <a:off x="1781206" y="1909330"/>
            <a:ext cx="2242414" cy="923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>
            <a:extLst>
              <a:ext uri="{FF2B5EF4-FFF2-40B4-BE49-F238E27FC236}">
                <a16:creationId xmlns:a16="http://schemas.microsoft.com/office/drawing/2014/main" id="{7D89B732-88D1-FFE2-F433-DE8E2C1DF70E}"/>
              </a:ext>
            </a:extLst>
          </p:cNvPr>
          <p:cNvSpPr txBox="1"/>
          <p:nvPr/>
        </p:nvSpPr>
        <p:spPr>
          <a:xfrm>
            <a:off x="5837349" y="5514446"/>
            <a:ext cx="60993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 err="1"/>
              <a:t>Ricardo</a:t>
            </a:r>
            <a:r>
              <a:rPr lang="sk-SK" dirty="0"/>
              <a:t> </a:t>
            </a:r>
            <a:r>
              <a:rPr lang="sk-SK" dirty="0" err="1"/>
              <a:t>Sá</a:t>
            </a:r>
            <a:r>
              <a:rPr lang="sk-SK" dirty="0"/>
              <a:t> </a:t>
            </a:r>
            <a:r>
              <a:rPr lang="sk-SK" dirty="0" err="1"/>
              <a:t>Loureiro</a:t>
            </a:r>
            <a:r>
              <a:rPr lang="sk-SK" dirty="0"/>
              <a:t> </a:t>
            </a:r>
            <a:r>
              <a:rPr lang="sk-SK" dirty="0" err="1"/>
              <a:t>Ferreira</a:t>
            </a:r>
            <a:r>
              <a:rPr lang="sk-SK" dirty="0"/>
              <a:t> da </a:t>
            </a:r>
            <a:r>
              <a:rPr lang="sk-SK" dirty="0" err="1"/>
              <a:t>Silva</a:t>
            </a:r>
            <a:r>
              <a:rPr lang="sk-SK" dirty="0"/>
              <a:t>. 2019. </a:t>
            </a:r>
            <a:r>
              <a:rPr lang="sk-SK" dirty="0" err="1"/>
              <a:t>Aspect-Oriented</a:t>
            </a:r>
            <a:r>
              <a:rPr lang="sk-SK" dirty="0"/>
              <a:t> </a:t>
            </a:r>
            <a:r>
              <a:rPr lang="sk-SK" dirty="0" err="1"/>
              <a:t>Programming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Javascript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Lara</a:t>
            </a:r>
            <a:r>
              <a:rPr lang="sk-SK" dirty="0"/>
              <a:t> </a:t>
            </a:r>
            <a:r>
              <a:rPr lang="sk-SK" dirty="0" err="1"/>
              <a:t>Language</a:t>
            </a:r>
            <a:r>
              <a:rPr lang="sk-SK" dirty="0"/>
              <a:t>. </a:t>
            </a:r>
            <a:r>
              <a:rPr lang="sk-SK" dirty="0" err="1"/>
              <a:t>Dissertation</a:t>
            </a:r>
            <a:r>
              <a:rPr lang="sk-SK" dirty="0"/>
              <a:t> </a:t>
            </a:r>
            <a:r>
              <a:rPr lang="sk-SK" dirty="0" err="1"/>
              <a:t>thesis</a:t>
            </a:r>
            <a:r>
              <a:rPr lang="sk-SK" dirty="0"/>
              <a:t>. </a:t>
            </a:r>
            <a:r>
              <a:rPr lang="sk-SK" dirty="0" err="1"/>
              <a:t>Universidade</a:t>
            </a:r>
            <a:r>
              <a:rPr lang="sk-SK" dirty="0"/>
              <a:t> do Porto, Porto.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B53D9E3-C353-06C4-65BB-ACD7FCE05C03}"/>
              </a:ext>
            </a:extLst>
          </p:cNvPr>
          <p:cNvSpPr txBox="1"/>
          <p:nvPr/>
        </p:nvSpPr>
        <p:spPr>
          <a:xfrm>
            <a:off x="295425" y="3463004"/>
            <a:ext cx="3517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aspects are separated </a:t>
            </a:r>
          </a:p>
          <a:p>
            <a:r>
              <a:rPr lang="en-US" dirty="0"/>
              <a:t>from the rest of the code</a:t>
            </a:r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EFD28994-5B8C-6292-372A-368C10466671}"/>
              </a:ext>
            </a:extLst>
          </p:cNvPr>
          <p:cNvSpPr txBox="1"/>
          <p:nvPr/>
        </p:nvSpPr>
        <p:spPr>
          <a:xfrm>
            <a:off x="8287386" y="2034925"/>
            <a:ext cx="3028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easy, how exactly, </a:t>
            </a:r>
          </a:p>
          <a:p>
            <a:r>
              <a:rPr lang="en-US" dirty="0"/>
              <a:t>and without </a:t>
            </a:r>
          </a:p>
          <a:p>
            <a:r>
              <a:rPr lang="en-US" dirty="0"/>
              <a:t>complications it is possible </a:t>
            </a:r>
          </a:p>
          <a:p>
            <a:r>
              <a:rPr lang="en-US" dirty="0"/>
              <a:t>to use given tool</a:t>
            </a:r>
            <a:endParaRPr lang="sk-SK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6513AF2B-F9AE-F005-45A6-8E8D09B5A7C9}"/>
              </a:ext>
            </a:extLst>
          </p:cNvPr>
          <p:cNvSpPr txBox="1"/>
          <p:nvPr/>
        </p:nvSpPr>
        <p:spPr>
          <a:xfrm>
            <a:off x="5837349" y="4288673"/>
            <a:ext cx="5896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Wenhao</a:t>
            </a:r>
            <a:r>
              <a:rPr lang="sk-SK" dirty="0"/>
              <a:t> </a:t>
            </a:r>
            <a:r>
              <a:rPr lang="sk-SK" dirty="0" err="1"/>
              <a:t>Huang</a:t>
            </a:r>
            <a:r>
              <a:rPr lang="sk-SK" dirty="0"/>
              <a:t>, </a:t>
            </a:r>
            <a:r>
              <a:rPr lang="sk-SK" dirty="0" err="1"/>
              <a:t>Chengwan</a:t>
            </a:r>
            <a:r>
              <a:rPr lang="sk-SK" dirty="0"/>
              <a:t> He, and </a:t>
            </a:r>
            <a:r>
              <a:rPr lang="sk-SK" dirty="0" err="1"/>
              <a:t>Zheng</a:t>
            </a:r>
            <a:r>
              <a:rPr lang="sk-SK" dirty="0"/>
              <a:t> </a:t>
            </a:r>
            <a:r>
              <a:rPr lang="sk-SK" dirty="0" err="1"/>
              <a:t>Li</a:t>
            </a:r>
            <a:r>
              <a:rPr lang="sk-SK" dirty="0"/>
              <a:t>. 2015.</a:t>
            </a:r>
            <a:endParaRPr lang="en-US" dirty="0"/>
          </a:p>
          <a:p>
            <a:r>
              <a:rPr lang="sk-SK" dirty="0"/>
              <a:t> A </a:t>
            </a:r>
            <a:r>
              <a:rPr lang="sk-SK" dirty="0" err="1"/>
              <a:t>Comparison</a:t>
            </a:r>
            <a:r>
              <a:rPr lang="sk-SK" dirty="0"/>
              <a:t> of </a:t>
            </a:r>
            <a:r>
              <a:rPr lang="sk-SK" dirty="0" err="1"/>
              <a:t>Implementations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Aspect-Oriented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JavaScript:. </a:t>
            </a:r>
            <a:r>
              <a:rPr lang="sk-SK" dirty="0" err="1"/>
              <a:t>Zhengzhou</a:t>
            </a:r>
            <a:r>
              <a:rPr lang="sk-SK" dirty="0"/>
              <a:t>, </a:t>
            </a:r>
            <a:r>
              <a:rPr lang="sk-SK" dirty="0" err="1"/>
              <a:t>China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/>
              <a:t> </a:t>
            </a:r>
            <a:r>
              <a:rPr lang="sk-SK" dirty="0">
                <a:hlinkClick r:id="rId2"/>
              </a:rPr>
              <a:t>https://doi.org/10.2991/csic-15.2015.9</a:t>
            </a:r>
            <a:endParaRPr lang="en-US" dirty="0"/>
          </a:p>
          <a:p>
            <a:endParaRPr lang="sk-SK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7BAFF731-583D-424D-48AB-3C54DD147EFF}"/>
              </a:ext>
            </a:extLst>
          </p:cNvPr>
          <p:cNvSpPr txBox="1"/>
          <p:nvPr/>
        </p:nvSpPr>
        <p:spPr>
          <a:xfrm>
            <a:off x="4128387" y="3210699"/>
            <a:ext cx="3417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abilities and possibilities of </a:t>
            </a:r>
          </a:p>
          <a:p>
            <a:r>
              <a:rPr lang="en-US" dirty="0"/>
              <a:t>the whole functionality </a:t>
            </a:r>
          </a:p>
          <a:p>
            <a:r>
              <a:rPr lang="en-US" dirty="0"/>
              <a:t>provided by a given library</a:t>
            </a:r>
            <a:endParaRPr lang="sk-SK" dirty="0"/>
          </a:p>
        </p:txBody>
      </p:sp>
      <p:graphicFrame>
        <p:nvGraphicFramePr>
          <p:cNvPr id="27" name="Tabuľka 26">
            <a:extLst>
              <a:ext uri="{FF2B5EF4-FFF2-40B4-BE49-F238E27FC236}">
                <a16:creationId xmlns:a16="http://schemas.microsoft.com/office/drawing/2014/main" id="{CEC9EA8C-9E23-DB8A-2CED-5AF75F215337}"/>
              </a:ext>
            </a:extLst>
          </p:cNvPr>
          <p:cNvGraphicFramePr>
            <a:graphicFrameLocks noGrp="1"/>
          </p:cNvGraphicFramePr>
          <p:nvPr/>
        </p:nvGraphicFramePr>
        <p:xfrm>
          <a:off x="598393" y="4412792"/>
          <a:ext cx="4608039" cy="1547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2167">
                  <a:extLst>
                    <a:ext uri="{9D8B030D-6E8A-4147-A177-3AD203B41FA5}">
                      <a16:colId xmlns:a16="http://schemas.microsoft.com/office/drawing/2014/main" val="1808119819"/>
                    </a:ext>
                  </a:extLst>
                </a:gridCol>
                <a:gridCol w="1036035">
                  <a:extLst>
                    <a:ext uri="{9D8B030D-6E8A-4147-A177-3AD203B41FA5}">
                      <a16:colId xmlns:a16="http://schemas.microsoft.com/office/drawing/2014/main" val="1121853249"/>
                    </a:ext>
                  </a:extLst>
                </a:gridCol>
                <a:gridCol w="556676">
                  <a:extLst>
                    <a:ext uri="{9D8B030D-6E8A-4147-A177-3AD203B41FA5}">
                      <a16:colId xmlns:a16="http://schemas.microsoft.com/office/drawing/2014/main" val="292456654"/>
                    </a:ext>
                  </a:extLst>
                </a:gridCol>
                <a:gridCol w="773161">
                  <a:extLst>
                    <a:ext uri="{9D8B030D-6E8A-4147-A177-3AD203B41FA5}">
                      <a16:colId xmlns:a16="http://schemas.microsoft.com/office/drawing/2014/main" val="4249299363"/>
                    </a:ext>
                  </a:extLst>
                </a:gridCol>
              </a:tblGrid>
              <a:tr h="466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dirty="0">
                          <a:effectLst/>
                        </a:rPr>
                        <a:t>Komponent / Nástroj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dirty="0" err="1">
                          <a:effectLst/>
                        </a:rPr>
                        <a:t>AspectScript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dirty="0">
                          <a:effectLst/>
                        </a:rPr>
                        <a:t>AOJS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dirty="0" err="1">
                          <a:effectLst/>
                        </a:rPr>
                        <a:t>AspectJS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4387493"/>
                  </a:ext>
                </a:extLst>
              </a:tr>
              <a:tr h="36027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dirty="0" err="1">
                          <a:effectLst/>
                        </a:rPr>
                        <a:t>Invazívnosť</a:t>
                      </a:r>
                      <a:r>
                        <a:rPr lang="sk-SK" sz="1200" dirty="0">
                          <a:effectLst/>
                        </a:rPr>
                        <a:t> (</a:t>
                      </a:r>
                      <a:r>
                        <a:rPr lang="sk-SK" sz="1200" dirty="0" err="1">
                          <a:effectLst/>
                        </a:rPr>
                        <a:t>invasiveness</a:t>
                      </a:r>
                      <a:r>
                        <a:rPr lang="sk-SK" sz="1200" dirty="0">
                          <a:effectLst/>
                        </a:rPr>
                        <a:t>)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b="1" dirty="0">
                          <a:effectLst/>
                        </a:rPr>
                        <a:t>-</a:t>
                      </a:r>
                      <a:endParaRPr lang="sk-SK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b="1" dirty="0">
                          <a:effectLst/>
                        </a:rPr>
                        <a:t>+</a:t>
                      </a:r>
                      <a:endParaRPr lang="sk-SK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b="1">
                          <a:effectLst/>
                        </a:rPr>
                        <a:t>-</a:t>
                      </a:r>
                      <a:endParaRPr lang="sk-SK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7438795"/>
                  </a:ext>
                </a:extLst>
              </a:tr>
              <a:tr h="36027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dirty="0">
                          <a:effectLst/>
                        </a:rPr>
                        <a:t>Stručnosť (</a:t>
                      </a:r>
                      <a:r>
                        <a:rPr lang="sk-SK" sz="1200" dirty="0" err="1">
                          <a:effectLst/>
                        </a:rPr>
                        <a:t>briefness</a:t>
                      </a:r>
                      <a:r>
                        <a:rPr lang="sk-SK" sz="1200" dirty="0">
                          <a:effectLst/>
                        </a:rPr>
                        <a:t>)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b="1">
                          <a:effectLst/>
                        </a:rPr>
                        <a:t>++</a:t>
                      </a:r>
                      <a:endParaRPr lang="sk-SK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b="1">
                          <a:effectLst/>
                        </a:rPr>
                        <a:t>+</a:t>
                      </a:r>
                      <a:endParaRPr lang="sk-SK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b="1" dirty="0">
                          <a:effectLst/>
                        </a:rPr>
                        <a:t>++</a:t>
                      </a:r>
                      <a:endParaRPr lang="sk-SK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4300372"/>
                  </a:ext>
                </a:extLst>
              </a:tr>
              <a:tr h="36027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dirty="0">
                          <a:effectLst/>
                        </a:rPr>
                        <a:t>Vyspelosť (maturity)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b="1" dirty="0">
                          <a:effectLst/>
                        </a:rPr>
                        <a:t>++</a:t>
                      </a:r>
                      <a:endParaRPr lang="sk-SK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b="1">
                          <a:effectLst/>
                        </a:rPr>
                        <a:t>-</a:t>
                      </a:r>
                      <a:endParaRPr lang="sk-SK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b="1" dirty="0">
                          <a:effectLst/>
                        </a:rPr>
                        <a:t>-</a:t>
                      </a:r>
                      <a:endParaRPr lang="sk-SK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79155666"/>
                  </a:ext>
                </a:extLst>
              </a:tr>
            </a:tbl>
          </a:graphicData>
        </a:graphic>
      </p:graphicFrame>
      <p:sp>
        <p:nvSpPr>
          <p:cNvPr id="29" name="BlokTextu 28">
            <a:extLst>
              <a:ext uri="{FF2B5EF4-FFF2-40B4-BE49-F238E27FC236}">
                <a16:creationId xmlns:a16="http://schemas.microsoft.com/office/drawing/2014/main" id="{DA0B42E1-BEE6-17B7-72A2-D2B9E319DA82}"/>
              </a:ext>
            </a:extLst>
          </p:cNvPr>
          <p:cNvSpPr txBox="1"/>
          <p:nvPr/>
        </p:nvSpPr>
        <p:spPr>
          <a:xfrm>
            <a:off x="941493" y="6068444"/>
            <a:ext cx="313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comparison of AOP tools</a:t>
            </a:r>
          </a:p>
          <a:p>
            <a:r>
              <a:rPr lang="en-US" dirty="0"/>
              <a:t> </a:t>
            </a:r>
            <a:r>
              <a:rPr lang="sk-SK" dirty="0"/>
              <a:t>(</a:t>
            </a:r>
            <a:r>
              <a:rPr lang="sk-SK" dirty="0" err="1"/>
              <a:t>Huang</a:t>
            </a:r>
            <a:r>
              <a:rPr lang="sk-SK" dirty="0"/>
              <a:t> et al. 2015)</a:t>
            </a:r>
          </a:p>
        </p:txBody>
      </p:sp>
    </p:spTree>
    <p:extLst>
      <p:ext uri="{BB962C8B-B14F-4D97-AF65-F5344CB8AC3E}">
        <p14:creationId xmlns:p14="http://schemas.microsoft.com/office/powerpoint/2010/main" val="30907672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F1467-CA22-7C98-1CDC-EBE27738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F588CD-07B7-6299-5138-D849202CE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F2FEAF1-8787-5266-754E-E1470423E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095" y="2940705"/>
            <a:ext cx="12192000" cy="2719473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E192FB26-DB9F-22FA-2444-50C678DCB74A}"/>
              </a:ext>
            </a:extLst>
          </p:cNvPr>
          <p:cNvSpPr txBox="1"/>
          <p:nvPr/>
        </p:nvSpPr>
        <p:spPr>
          <a:xfrm>
            <a:off x="4738415" y="5747153"/>
            <a:ext cx="652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from: </a:t>
            </a:r>
            <a:r>
              <a:rPr lang="sk-SK" dirty="0"/>
              <a:t>SÁ LOUREIRO FERREIRA DA SILVA, </a:t>
            </a:r>
            <a:r>
              <a:rPr lang="sk-SK" dirty="0" err="1"/>
              <a:t>Ricardo</a:t>
            </a:r>
            <a:r>
              <a:rPr lang="sk-SK" dirty="0"/>
              <a:t>, 2019.</a:t>
            </a:r>
            <a:r>
              <a:rPr lang="en-US" dirty="0"/>
              <a:t> </a:t>
            </a:r>
            <a:r>
              <a:rPr lang="sk-SK" dirty="0" err="1"/>
              <a:t>Aspect-Oriented</a:t>
            </a:r>
            <a:r>
              <a:rPr lang="sk-SK" dirty="0"/>
              <a:t> </a:t>
            </a:r>
            <a:r>
              <a:rPr lang="sk-SK" dirty="0" err="1"/>
              <a:t>Programming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Javascript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Lara</a:t>
            </a:r>
            <a:r>
              <a:rPr lang="sk-SK" dirty="0"/>
              <a:t> </a:t>
            </a:r>
            <a:r>
              <a:rPr lang="sk-SK" dirty="0" err="1"/>
              <a:t>Language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/>
              <a:t>Porto. </a:t>
            </a:r>
            <a:r>
              <a:rPr lang="sk-SK" dirty="0" err="1"/>
              <a:t>Dissertation</a:t>
            </a:r>
            <a:r>
              <a:rPr lang="sk-SK" dirty="0"/>
              <a:t> </a:t>
            </a:r>
            <a:r>
              <a:rPr lang="sk-SK" dirty="0" err="1"/>
              <a:t>thesis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 err="1"/>
              <a:t>Universidade</a:t>
            </a:r>
            <a:r>
              <a:rPr lang="sk-SK" dirty="0"/>
              <a:t> do Porto.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9DB5AA2-47AA-D0C0-CE64-5E49B256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95" y="128876"/>
            <a:ext cx="6317645" cy="2548802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D0978F53-A8B8-74B2-2CB0-BD5ADD3C6988}"/>
              </a:ext>
            </a:extLst>
          </p:cNvPr>
          <p:cNvSpPr txBox="1"/>
          <p:nvPr/>
        </p:nvSpPr>
        <p:spPr>
          <a:xfrm>
            <a:off x="7083142" y="679191"/>
            <a:ext cx="4752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Wenhao</a:t>
            </a:r>
            <a:r>
              <a:rPr lang="sk-SK" dirty="0"/>
              <a:t> </a:t>
            </a:r>
            <a:r>
              <a:rPr lang="sk-SK" dirty="0" err="1"/>
              <a:t>Huang</a:t>
            </a:r>
            <a:r>
              <a:rPr lang="sk-SK" dirty="0"/>
              <a:t>, </a:t>
            </a:r>
            <a:r>
              <a:rPr lang="sk-SK" dirty="0" err="1"/>
              <a:t>Chengwan</a:t>
            </a:r>
            <a:r>
              <a:rPr lang="sk-SK" dirty="0"/>
              <a:t> He, and </a:t>
            </a:r>
            <a:r>
              <a:rPr lang="sk-SK" dirty="0" err="1"/>
              <a:t>Zheng</a:t>
            </a:r>
            <a:r>
              <a:rPr lang="sk-SK" dirty="0"/>
              <a:t> </a:t>
            </a:r>
            <a:r>
              <a:rPr lang="sk-SK" dirty="0" err="1"/>
              <a:t>Li</a:t>
            </a:r>
            <a:r>
              <a:rPr lang="sk-SK" dirty="0"/>
              <a:t>. 2015.</a:t>
            </a:r>
            <a:endParaRPr lang="en-US" dirty="0"/>
          </a:p>
          <a:p>
            <a:r>
              <a:rPr lang="sk-SK" dirty="0"/>
              <a:t> A </a:t>
            </a:r>
            <a:r>
              <a:rPr lang="sk-SK" dirty="0" err="1"/>
              <a:t>Comparison</a:t>
            </a:r>
            <a:r>
              <a:rPr lang="sk-SK" dirty="0"/>
              <a:t> of </a:t>
            </a:r>
            <a:r>
              <a:rPr lang="sk-SK" dirty="0" err="1"/>
              <a:t>Implementations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Aspect-Oriented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JavaScript:. </a:t>
            </a:r>
            <a:r>
              <a:rPr lang="sk-SK" dirty="0" err="1"/>
              <a:t>Zhengzhou</a:t>
            </a:r>
            <a:r>
              <a:rPr lang="sk-SK" dirty="0"/>
              <a:t>, </a:t>
            </a:r>
            <a:r>
              <a:rPr lang="sk-SK" dirty="0" err="1"/>
              <a:t>China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/>
              <a:t> </a:t>
            </a:r>
            <a:r>
              <a:rPr lang="sk-SK" dirty="0">
                <a:hlinkClick r:id="rId4"/>
              </a:rPr>
              <a:t>https://doi.org/10.2991/csic-15.2015.9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09198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D90EE-478A-92BF-5020-65A7CAC9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50" y="2591823"/>
            <a:ext cx="8596668" cy="1320800"/>
          </a:xfrm>
        </p:spPr>
        <p:txBody>
          <a:bodyPr>
            <a:normAutofit/>
          </a:bodyPr>
          <a:lstStyle/>
          <a:p>
            <a:r>
              <a:rPr lang="en-US" sz="7200" b="1" dirty="0"/>
              <a:t>Aspect C++</a:t>
            </a:r>
            <a:endParaRPr lang="sk-SK" sz="7200" b="1" dirty="0"/>
          </a:p>
        </p:txBody>
      </p:sp>
      <p:sp>
        <p:nvSpPr>
          <p:cNvPr id="4" name="BlokTextu 4">
            <a:extLst>
              <a:ext uri="{FF2B5EF4-FFF2-40B4-BE49-F238E27FC236}">
                <a16:creationId xmlns:a16="http://schemas.microsoft.com/office/drawing/2014/main" id="{1D06FBC0-C45F-4381-CB08-69B9DB41EB7E}"/>
              </a:ext>
            </a:extLst>
          </p:cNvPr>
          <p:cNvSpPr txBox="1"/>
          <p:nvPr/>
        </p:nvSpPr>
        <p:spPr>
          <a:xfrm>
            <a:off x="541703" y="5769459"/>
            <a:ext cx="363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 err="1"/>
              <a:t>For</a:t>
            </a:r>
            <a:r>
              <a:rPr lang="sk-SK" b="1" dirty="0"/>
              <a:t> IDE </a:t>
            </a:r>
            <a:r>
              <a:rPr lang="sk-SK" b="1" dirty="0" err="1"/>
              <a:t>try</a:t>
            </a:r>
            <a:r>
              <a:rPr lang="sk-SK" b="1" dirty="0"/>
              <a:t>: </a:t>
            </a:r>
            <a:r>
              <a:rPr lang="sk-SK" dirty="0"/>
              <a:t>https://acdt.aspectc.org/</a:t>
            </a:r>
          </a:p>
        </p:txBody>
      </p:sp>
      <p:sp>
        <p:nvSpPr>
          <p:cNvPr id="5" name="BlokTextu 5">
            <a:extLst>
              <a:ext uri="{FF2B5EF4-FFF2-40B4-BE49-F238E27FC236}">
                <a16:creationId xmlns:a16="http://schemas.microsoft.com/office/drawing/2014/main" id="{EE08AF6D-ECBC-887A-E53A-9125DF9F6119}"/>
              </a:ext>
            </a:extLst>
          </p:cNvPr>
          <p:cNvSpPr txBox="1"/>
          <p:nvPr/>
        </p:nvSpPr>
        <p:spPr>
          <a:xfrm>
            <a:off x="998902" y="6131965"/>
            <a:ext cx="461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Based on old Eclipse Neon – not worked for me</a:t>
            </a:r>
          </a:p>
        </p:txBody>
      </p:sp>
      <p:sp>
        <p:nvSpPr>
          <p:cNvPr id="6" name="BlokTextu 3">
            <a:extLst>
              <a:ext uri="{FF2B5EF4-FFF2-40B4-BE49-F238E27FC236}">
                <a16:creationId xmlns:a16="http://schemas.microsoft.com/office/drawing/2014/main" id="{1A65444C-0912-CEDF-4B4C-F825CE386388}"/>
              </a:ext>
            </a:extLst>
          </p:cNvPr>
          <p:cNvSpPr txBox="1"/>
          <p:nvPr/>
        </p:nvSpPr>
        <p:spPr>
          <a:xfrm>
            <a:off x="4648403" y="3813874"/>
            <a:ext cx="461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Guide </a:t>
            </a:r>
            <a:r>
              <a:rPr lang="sk-SK" i="1" dirty="0" err="1"/>
              <a:t>for</a:t>
            </a:r>
            <a:r>
              <a:rPr lang="sk-SK" i="1" dirty="0"/>
              <a:t> </a:t>
            </a:r>
            <a:r>
              <a:rPr lang="en-US" i="1" dirty="0"/>
              <a:t>Windows, especially </a:t>
            </a:r>
            <a:r>
              <a:rPr lang="sk-SK" i="1" dirty="0"/>
              <a:t>Windows 11</a:t>
            </a:r>
          </a:p>
        </p:txBody>
      </p:sp>
    </p:spTree>
    <p:extLst>
      <p:ext uri="{BB962C8B-B14F-4D97-AF65-F5344CB8AC3E}">
        <p14:creationId xmlns:p14="http://schemas.microsoft.com/office/powerpoint/2010/main" val="25862586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30FA3-C3A5-D17B-7075-DC9C7BBC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6F7D0B-E463-FE2E-A9C6-F5F975EA9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07B7DBA-C9A0-215F-80A1-8D04DB81C246}"/>
              </a:ext>
            </a:extLst>
          </p:cNvPr>
          <p:cNvSpPr txBox="1"/>
          <p:nvPr/>
        </p:nvSpPr>
        <p:spPr>
          <a:xfrm>
            <a:off x="10113631" y="5142733"/>
            <a:ext cx="1591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https://www.aspectc.org/doc/ac-quickref.pdf</a:t>
            </a: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C288DE8-37CE-CFD5-F62A-0102CC0DE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4" y="92054"/>
            <a:ext cx="9670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791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95F37-FE6F-91F0-1407-19077D05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203040-5533-FD40-C8E1-7E7797897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1F90939-CDBA-7931-F8A3-A28E2040DB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"/>
          <a:stretch/>
        </p:blipFill>
        <p:spPr>
          <a:xfrm>
            <a:off x="49096" y="67506"/>
            <a:ext cx="9634830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EA508FCC-81FD-F63E-9F10-B4BF3CF2A31E}"/>
              </a:ext>
            </a:extLst>
          </p:cNvPr>
          <p:cNvSpPr txBox="1"/>
          <p:nvPr/>
        </p:nvSpPr>
        <p:spPr>
          <a:xfrm>
            <a:off x="10003167" y="5136596"/>
            <a:ext cx="1591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https://www.aspectc.org/doc/ac-quickref.pdf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788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BCCE-BA0C-9682-E580-A84C1B00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67" y="345713"/>
            <a:ext cx="9872019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After Advice in Spring AOP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FEFC68-AFB9-C417-8E3A-A8F197F0D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90" y="1955002"/>
            <a:ext cx="9718596" cy="4902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/>
              <a:t>@Component</a:t>
            </a:r>
            <a:r>
              <a:rPr lang="sk-SK" dirty="0"/>
              <a:t>	//</a:t>
            </a:r>
            <a:r>
              <a:rPr lang="en-US" dirty="0"/>
              <a:t>SIMILARLY IT MUST BE SPRING </a:t>
            </a:r>
            <a:r>
              <a:rPr lang="sk-SK" dirty="0"/>
              <a:t>BEAN - ASPE</a:t>
            </a:r>
            <a:r>
              <a:rPr lang="en-US" dirty="0"/>
              <a:t>C</a:t>
            </a:r>
            <a:r>
              <a:rPr lang="sk-SK" dirty="0"/>
              <a:t>T </a:t>
            </a:r>
            <a:r>
              <a:rPr lang="en-US" dirty="0"/>
              <a:t>IS SPRING BEAN</a:t>
            </a:r>
            <a:r>
              <a:rPr lang="sk-SK" dirty="0"/>
              <a:t>!!!</a:t>
            </a:r>
          </a:p>
          <a:p>
            <a:pPr marL="0" indent="0">
              <a:buNone/>
            </a:pPr>
            <a:r>
              <a:rPr lang="sk-SK" b="1" dirty="0"/>
              <a:t>@Aspect</a:t>
            </a:r>
          </a:p>
          <a:p>
            <a:pPr marL="0" indent="0">
              <a:buNone/>
            </a:pP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class</a:t>
            </a:r>
            <a:r>
              <a:rPr lang="sk-SK" dirty="0"/>
              <a:t> </a:t>
            </a:r>
            <a:r>
              <a:rPr lang="sk-SK" dirty="0" err="1"/>
              <a:t>TracingAspect</a:t>
            </a:r>
            <a:r>
              <a:rPr lang="sk-SK" dirty="0"/>
              <a:t> 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 err="1"/>
              <a:t>Logger</a:t>
            </a:r>
            <a:r>
              <a:rPr lang="sk-SK" dirty="0"/>
              <a:t> </a:t>
            </a:r>
            <a:r>
              <a:rPr lang="sk-SK" dirty="0" err="1"/>
              <a:t>logger</a:t>
            </a:r>
            <a:r>
              <a:rPr lang="sk-SK" dirty="0"/>
              <a:t> = </a:t>
            </a:r>
            <a:r>
              <a:rPr lang="sk-SK" dirty="0" err="1"/>
              <a:t>Logger.getLogger</a:t>
            </a:r>
            <a:r>
              <a:rPr lang="sk-SK" dirty="0"/>
              <a:t>();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/>
              <a:t>@</a:t>
            </a:r>
            <a:r>
              <a:rPr lang="en-US" b="1" dirty="0"/>
              <a:t>After</a:t>
            </a:r>
            <a:r>
              <a:rPr lang="sk-SK" b="1" dirty="0"/>
              <a:t>(</a:t>
            </a:r>
          </a:p>
          <a:p>
            <a:pPr marL="0" indent="0">
              <a:buNone/>
            </a:pPr>
            <a:r>
              <a:rPr lang="sk-SK" b="1" dirty="0"/>
              <a:t>		"</a:t>
            </a:r>
            <a:r>
              <a:rPr lang="sk-SK" b="1" dirty="0" err="1">
                <a:solidFill>
                  <a:srgbClr val="FF0000"/>
                </a:solidFill>
              </a:rPr>
              <a:t>execution</a:t>
            </a:r>
            <a:r>
              <a:rPr lang="sk-SK" b="1" dirty="0"/>
              <a:t>(</a:t>
            </a:r>
            <a:r>
              <a:rPr lang="sk-SK" b="1" dirty="0" err="1">
                <a:solidFill>
                  <a:srgbClr val="7030A0"/>
                </a:solidFill>
              </a:rPr>
              <a:t>void</a:t>
            </a:r>
            <a:r>
              <a:rPr lang="sk-SK" b="1" dirty="0">
                <a:solidFill>
                  <a:srgbClr val="7030A0"/>
                </a:solidFill>
              </a:rPr>
              <a:t> </a:t>
            </a:r>
            <a:r>
              <a:rPr lang="sk-SK" b="1" dirty="0" err="1">
                <a:solidFill>
                  <a:srgbClr val="7030A0"/>
                </a:solidFill>
              </a:rPr>
              <a:t>doSomething</a:t>
            </a:r>
            <a:r>
              <a:rPr lang="sk-SK" b="1" dirty="0">
                <a:solidFill>
                  <a:srgbClr val="7030A0"/>
                </a:solidFill>
              </a:rPr>
              <a:t>()</a:t>
            </a:r>
            <a:r>
              <a:rPr lang="sk-SK" b="1" dirty="0">
                <a:solidFill>
                  <a:schemeClr val="tx1"/>
                </a:solidFill>
              </a:rPr>
              <a:t>)</a:t>
            </a:r>
            <a:r>
              <a:rPr lang="sk-SK" b="1" dirty="0">
                <a:solidFill>
                  <a:srgbClr val="7030A0"/>
                </a:solidFill>
              </a:rPr>
              <a:t>"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sk-SK" b="1" dirty="0"/>
              <a:t>)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void</a:t>
            </a:r>
            <a:r>
              <a:rPr lang="sk-SK" dirty="0"/>
              <a:t> </a:t>
            </a:r>
            <a:r>
              <a:rPr lang="sk-SK" dirty="0" err="1"/>
              <a:t>entering</a:t>
            </a:r>
            <a:r>
              <a:rPr lang="sk-SK" dirty="0"/>
              <a:t>(</a:t>
            </a:r>
            <a:r>
              <a:rPr lang="sk-SK" dirty="0" err="1"/>
              <a:t>JointPoint</a:t>
            </a:r>
            <a:r>
              <a:rPr lang="sk-SK" dirty="0"/>
              <a:t> </a:t>
            </a:r>
            <a:r>
              <a:rPr lang="sk-SK" dirty="0" err="1"/>
              <a:t>joinPoint</a:t>
            </a:r>
            <a:r>
              <a:rPr lang="sk-SK" dirty="0"/>
              <a:t>) 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 err="1"/>
              <a:t>logger.trace</a:t>
            </a:r>
            <a:r>
              <a:rPr lang="sk-SK" dirty="0"/>
              <a:t>("</a:t>
            </a:r>
            <a:r>
              <a:rPr lang="sk-SK" dirty="0" err="1"/>
              <a:t>entering</a:t>
            </a:r>
            <a:r>
              <a:rPr lang="sk-SK" dirty="0"/>
              <a:t> “</a:t>
            </a:r>
            <a:r>
              <a:rPr lang="en-US" dirty="0"/>
              <a:t>  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/>
              <a:t>// </a:t>
            </a:r>
            <a:r>
              <a:rPr lang="en-US" dirty="0"/>
              <a:t>FINDING OUT WHICH CLASS AND METHOD WAS CALLED						</a:t>
            </a:r>
            <a:r>
              <a:rPr lang="sk-SK" dirty="0"/>
              <a:t> </a:t>
            </a:r>
            <a:r>
              <a:rPr lang="en-US" dirty="0"/>
              <a:t>					+ </a:t>
            </a:r>
            <a:r>
              <a:rPr lang="sk-SK" dirty="0" err="1"/>
              <a:t>joinPoint.getStaticPart</a:t>
            </a:r>
            <a:r>
              <a:rPr lang="sk-SK" dirty="0"/>
              <a:t>().</a:t>
            </a:r>
            <a:r>
              <a:rPr lang="sk-SK" dirty="0" err="1"/>
              <a:t>getSignature</a:t>
            </a:r>
            <a:r>
              <a:rPr lang="sk-SK" dirty="0"/>
              <a:t>().</a:t>
            </a:r>
            <a:r>
              <a:rPr lang="sk-SK" dirty="0" err="1"/>
              <a:t>toString</a:t>
            </a:r>
            <a:r>
              <a:rPr lang="sk-SK" dirty="0"/>
              <a:t>());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}</a:t>
            </a:r>
          </a:p>
          <a:p>
            <a:pPr marL="0" indent="0">
              <a:buNone/>
            </a:pPr>
            <a:r>
              <a:rPr lang="sk-SK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722138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5E5B5-97BE-4F9B-9F3C-FC8525FD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6" y="389720"/>
            <a:ext cx="7161394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Preparation for Windows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13BFF7-F818-4B00-C519-9443F52B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1857"/>
            <a:ext cx="10515600" cy="4351338"/>
          </a:xfrm>
        </p:spPr>
        <p:txBody>
          <a:bodyPr/>
          <a:lstStyle/>
          <a:p>
            <a:r>
              <a:rPr lang="en-US" dirty="0"/>
              <a:t>1. Download </a:t>
            </a:r>
            <a:r>
              <a:rPr lang="en-US" dirty="0" err="1"/>
              <a:t>AspectC</a:t>
            </a:r>
            <a:endParaRPr lang="en-US" dirty="0"/>
          </a:p>
          <a:p>
            <a:r>
              <a:rPr lang="en-US" dirty="0"/>
              <a:t>2. Download and install G++ compiler</a:t>
            </a:r>
          </a:p>
          <a:p>
            <a:r>
              <a:rPr lang="en-US" dirty="0"/>
              <a:t>3. Prepare C/C++ source files and headers</a:t>
            </a:r>
          </a:p>
          <a:p>
            <a:r>
              <a:rPr lang="en-US" dirty="0"/>
              <a:t>4. Prepare </a:t>
            </a:r>
            <a:r>
              <a:rPr lang="en-US" dirty="0" err="1"/>
              <a:t>AspectC</a:t>
            </a:r>
            <a:r>
              <a:rPr lang="en-US" dirty="0"/>
              <a:t> headers</a:t>
            </a:r>
          </a:p>
          <a:p>
            <a:r>
              <a:rPr lang="en-US" dirty="0"/>
              <a:t>5. Compile and weave them together</a:t>
            </a:r>
          </a:p>
          <a:p>
            <a:r>
              <a:rPr lang="en-US" dirty="0"/>
              <a:t>6. Launch executable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BB3946A-2236-5B8B-840B-20065E0F5982}"/>
              </a:ext>
            </a:extLst>
          </p:cNvPr>
          <p:cNvSpPr txBox="1"/>
          <p:nvPr/>
        </p:nvSpPr>
        <p:spPr>
          <a:xfrm>
            <a:off x="6132095" y="1947697"/>
            <a:ext cx="436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steps will differ on Unix based systems</a:t>
            </a:r>
          </a:p>
        </p:txBody>
      </p:sp>
    </p:spTree>
    <p:extLst>
      <p:ext uri="{BB962C8B-B14F-4D97-AF65-F5344CB8AC3E}">
        <p14:creationId xmlns:p14="http://schemas.microsoft.com/office/powerpoint/2010/main" val="12750630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D66C9-7081-4477-43D5-19E9CF4F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64185"/>
            <a:ext cx="10515600" cy="1325563"/>
          </a:xfrm>
        </p:spPr>
        <p:txBody>
          <a:bodyPr>
            <a:noAutofit/>
          </a:bodyPr>
          <a:lstStyle/>
          <a:p>
            <a:r>
              <a:rPr lang="sk-SK" sz="5400" b="1" dirty="0"/>
              <a:t>C++ </a:t>
            </a:r>
            <a:r>
              <a:rPr lang="sk-SK" sz="5400" b="1" dirty="0" err="1"/>
              <a:t>aspect-oriented</a:t>
            </a:r>
            <a:r>
              <a:rPr lang="sk-SK" sz="5400" b="1" dirty="0"/>
              <a:t> </a:t>
            </a:r>
            <a:r>
              <a:rPr lang="sk-SK" sz="5400" b="1" dirty="0" err="1"/>
              <a:t>Weaving</a:t>
            </a:r>
            <a:r>
              <a:rPr lang="sk-SK" sz="5400" b="1" dirty="0"/>
              <a:t> </a:t>
            </a:r>
            <a:r>
              <a:rPr lang="sk-SK" sz="5400" b="1" dirty="0" err="1"/>
              <a:t>tool</a:t>
            </a:r>
            <a:r>
              <a:rPr lang="sk-SK" sz="5400" b="1" dirty="0"/>
              <a:t> </a:t>
            </a:r>
            <a:r>
              <a:rPr lang="sk-SK" sz="5400" dirty="0"/>
              <a:t>- </a:t>
            </a:r>
            <a:r>
              <a:rPr lang="sk-SK" sz="5400" b="1" dirty="0" err="1"/>
              <a:t>AspectC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70F948-C347-1E96-C045-EA07057A7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283" y="2051576"/>
            <a:ext cx="10515600" cy="4351338"/>
          </a:xfrm>
        </p:spPr>
        <p:txBody>
          <a:bodyPr/>
          <a:lstStyle/>
          <a:p>
            <a:r>
              <a:rPr lang="sk-SK" dirty="0"/>
              <a:t>1. Download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sk-SK" dirty="0">
                <a:hlinkClick r:id="rId2"/>
              </a:rPr>
              <a:t>https://www.aspectc.org/Download.php</a:t>
            </a:r>
            <a:endParaRPr lang="sk-SK" dirty="0"/>
          </a:p>
          <a:p>
            <a:r>
              <a:rPr lang="sk-SK" dirty="0"/>
              <a:t>2. </a:t>
            </a:r>
            <a:r>
              <a:rPr lang="sk-SK" dirty="0" err="1"/>
              <a:t>Extract</a:t>
            </a:r>
            <a:r>
              <a:rPr lang="sk-SK" dirty="0"/>
              <a:t> to chosen </a:t>
            </a:r>
            <a:r>
              <a:rPr lang="sk-SK" dirty="0" err="1"/>
              <a:t>source</a:t>
            </a:r>
            <a:r>
              <a:rPr lang="sk-SK" dirty="0"/>
              <a:t> </a:t>
            </a:r>
            <a:r>
              <a:rPr lang="sk-SK" dirty="0" err="1"/>
              <a:t>directory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8B76B9D-0D10-0690-9E76-B5DD00220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999" y="3003855"/>
            <a:ext cx="9347680" cy="38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04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79E55DB-94D6-B440-12D9-12D42B442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12" y="1060157"/>
            <a:ext cx="8738049" cy="3372023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5EACF04-0252-197C-57D0-3FC421023101}"/>
              </a:ext>
            </a:extLst>
          </p:cNvPr>
          <p:cNvSpPr txBox="1"/>
          <p:nvPr/>
        </p:nvSpPr>
        <p:spPr>
          <a:xfrm>
            <a:off x="4790955" y="570954"/>
            <a:ext cx="194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Working</a:t>
            </a:r>
            <a:r>
              <a:rPr lang="sk-SK" b="1" dirty="0"/>
              <a:t> </a:t>
            </a:r>
            <a:r>
              <a:rPr lang="sk-SK" b="1" dirty="0" err="1"/>
              <a:t>examples</a:t>
            </a:r>
            <a:endParaRPr lang="sk-SK" b="1" dirty="0"/>
          </a:p>
        </p:txBody>
      </p:sp>
      <p:sp>
        <p:nvSpPr>
          <p:cNvPr id="7" name="Šípka: doľava 6">
            <a:extLst>
              <a:ext uri="{FF2B5EF4-FFF2-40B4-BE49-F238E27FC236}">
                <a16:creationId xmlns:a16="http://schemas.microsoft.com/office/drawing/2014/main" id="{DD203C80-2B74-7D44-1E89-4504A9E58DB6}"/>
              </a:ext>
            </a:extLst>
          </p:cNvPr>
          <p:cNvSpPr/>
          <p:nvPr/>
        </p:nvSpPr>
        <p:spPr>
          <a:xfrm rot="19778093">
            <a:off x="2594326" y="1379531"/>
            <a:ext cx="2285242" cy="26954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doľava 7">
            <a:extLst>
              <a:ext uri="{FF2B5EF4-FFF2-40B4-BE49-F238E27FC236}">
                <a16:creationId xmlns:a16="http://schemas.microsoft.com/office/drawing/2014/main" id="{607BD1D4-ED60-C7C4-193A-1EE6C73FFE53}"/>
              </a:ext>
            </a:extLst>
          </p:cNvPr>
          <p:cNvSpPr/>
          <p:nvPr/>
        </p:nvSpPr>
        <p:spPr>
          <a:xfrm rot="20752087">
            <a:off x="2706386" y="2231865"/>
            <a:ext cx="625092" cy="26954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D3B969D-A4EA-5D7B-7730-122CE247A578}"/>
              </a:ext>
            </a:extLst>
          </p:cNvPr>
          <p:cNvSpPr txBox="1"/>
          <p:nvPr/>
        </p:nvSpPr>
        <p:spPr>
          <a:xfrm>
            <a:off x="3435190" y="1811325"/>
            <a:ext cx="1768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Aspect-oriented</a:t>
            </a:r>
            <a:r>
              <a:rPr lang="sk-SK" b="1" dirty="0"/>
              <a:t> </a:t>
            </a:r>
          </a:p>
          <a:p>
            <a:r>
              <a:rPr lang="sk-SK" b="1" dirty="0" err="1"/>
              <a:t>weaving</a:t>
            </a:r>
            <a:r>
              <a:rPr lang="sk-SK" b="1" dirty="0"/>
              <a:t> </a:t>
            </a:r>
            <a:r>
              <a:rPr lang="sk-SK" b="1" dirty="0" err="1"/>
              <a:t>tool</a:t>
            </a:r>
            <a:endParaRPr lang="sk-SK" b="1" dirty="0"/>
          </a:p>
        </p:txBody>
      </p:sp>
      <p:sp>
        <p:nvSpPr>
          <p:cNvPr id="10" name="Šípka: doľava 9">
            <a:extLst>
              <a:ext uri="{FF2B5EF4-FFF2-40B4-BE49-F238E27FC236}">
                <a16:creationId xmlns:a16="http://schemas.microsoft.com/office/drawing/2014/main" id="{0E373779-2FC7-6C02-DBD1-C4CB0102489F}"/>
              </a:ext>
            </a:extLst>
          </p:cNvPr>
          <p:cNvSpPr/>
          <p:nvPr/>
        </p:nvSpPr>
        <p:spPr>
          <a:xfrm rot="1820514">
            <a:off x="2569002" y="3355344"/>
            <a:ext cx="2633111" cy="27622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621C5481-4F6A-BF7E-EB23-964DB2B0F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769" y="4493778"/>
            <a:ext cx="8630094" cy="2565532"/>
          </a:xfrm>
          <a:prstGeom prst="rect">
            <a:avLst/>
          </a:prstGeom>
        </p:spPr>
      </p:pic>
      <p:sp>
        <p:nvSpPr>
          <p:cNvPr id="14" name="Šípka: v tvare U 13">
            <a:extLst>
              <a:ext uri="{FF2B5EF4-FFF2-40B4-BE49-F238E27FC236}">
                <a16:creationId xmlns:a16="http://schemas.microsoft.com/office/drawing/2014/main" id="{DE011573-D087-7FC3-7C49-3F2785D8D238}"/>
              </a:ext>
            </a:extLst>
          </p:cNvPr>
          <p:cNvSpPr/>
          <p:nvPr/>
        </p:nvSpPr>
        <p:spPr>
          <a:xfrm rot="13670121">
            <a:off x="2045901" y="4687818"/>
            <a:ext cx="3340174" cy="1098013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02C33225-A148-CD65-DF20-0021D7891985}"/>
              </a:ext>
            </a:extLst>
          </p:cNvPr>
          <p:cNvSpPr txBox="1"/>
          <p:nvPr/>
        </p:nvSpPr>
        <p:spPr>
          <a:xfrm>
            <a:off x="465338" y="4945219"/>
            <a:ext cx="29698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/>
              <a:t>3. </a:t>
            </a:r>
            <a:r>
              <a:rPr lang="sk-SK" sz="2800" dirty="0" err="1"/>
              <a:t>Copy</a:t>
            </a:r>
            <a:r>
              <a:rPr lang="sk-SK" sz="2800" dirty="0"/>
              <a:t> </a:t>
            </a:r>
            <a:r>
              <a:rPr lang="sk-SK" sz="2800" dirty="0" err="1"/>
              <a:t>some</a:t>
            </a:r>
            <a:endParaRPr lang="sk-SK" sz="2800" dirty="0"/>
          </a:p>
          <a:p>
            <a:r>
              <a:rPr lang="sk-SK" sz="2800" dirty="0" err="1"/>
              <a:t>working</a:t>
            </a:r>
            <a:r>
              <a:rPr lang="sk-SK" sz="2800" dirty="0"/>
              <a:t> </a:t>
            </a:r>
            <a:r>
              <a:rPr lang="sk-SK" sz="2800" dirty="0" err="1"/>
              <a:t>examples</a:t>
            </a:r>
            <a:r>
              <a:rPr lang="sk-SK" sz="2800" dirty="0"/>
              <a:t> </a:t>
            </a:r>
          </a:p>
          <a:p>
            <a:r>
              <a:rPr lang="sk-SK" sz="2800" dirty="0" err="1"/>
              <a:t>here</a:t>
            </a:r>
            <a:endParaRPr lang="sk-SK" sz="2800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56E60812-2DF5-4D9A-5AB4-7F33CFFDA7E2}"/>
              </a:ext>
            </a:extLst>
          </p:cNvPr>
          <p:cNvSpPr txBox="1"/>
          <p:nvPr/>
        </p:nvSpPr>
        <p:spPr>
          <a:xfrm>
            <a:off x="5091549" y="3862199"/>
            <a:ext cx="352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Frontend</a:t>
            </a:r>
            <a:r>
              <a:rPr lang="sk-SK" b="1" dirty="0"/>
              <a:t>/Utility to </a:t>
            </a:r>
            <a:r>
              <a:rPr lang="sk-SK" b="1" dirty="0" err="1"/>
              <a:t>AspectJ</a:t>
            </a:r>
            <a:r>
              <a:rPr lang="sk-SK" b="1" dirty="0"/>
              <a:t> </a:t>
            </a:r>
            <a:r>
              <a:rPr lang="sk-SK" b="1" dirty="0" err="1"/>
              <a:t>weaver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4700598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E585B-AC30-56C3-E5E3-6ED718C0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31" y="220747"/>
            <a:ext cx="10515600" cy="1325563"/>
          </a:xfrm>
        </p:spPr>
        <p:txBody>
          <a:bodyPr>
            <a:normAutofit/>
          </a:bodyPr>
          <a:lstStyle/>
          <a:p>
            <a:r>
              <a:rPr lang="sk-SK" sz="6000" b="1" dirty="0"/>
              <a:t>G++ </a:t>
            </a:r>
            <a:r>
              <a:rPr lang="en-US" sz="6000" b="1" dirty="0" err="1"/>
              <a:t>compil</a:t>
            </a:r>
            <a:r>
              <a:rPr lang="sk-SK" sz="6000" b="1" dirty="0" err="1"/>
              <a:t>er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9FB923-2E49-77F6-E66B-74262AE0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30" y="1546310"/>
            <a:ext cx="11071605" cy="4351338"/>
          </a:xfrm>
        </p:spPr>
        <p:txBody>
          <a:bodyPr/>
          <a:lstStyle/>
          <a:p>
            <a:r>
              <a:rPr lang="en-US" dirty="0"/>
              <a:t>I recommend installing </a:t>
            </a:r>
            <a:r>
              <a:rPr lang="en-US" dirty="0" err="1"/>
              <a:t>DevC</a:t>
            </a:r>
            <a:r>
              <a:rPr lang="en-US" dirty="0"/>
              <a:t>++ Orwell update – works on Windows 11</a:t>
            </a:r>
          </a:p>
          <a:p>
            <a:pPr lvl="1"/>
            <a:r>
              <a:rPr lang="en-US" dirty="0"/>
              <a:t>G++ is included</a:t>
            </a:r>
          </a:p>
          <a:p>
            <a:r>
              <a:rPr lang="en-US" dirty="0"/>
              <a:t>Available at: </a:t>
            </a:r>
            <a:r>
              <a:rPr lang="en-US" dirty="0">
                <a:hlinkClick r:id="rId2"/>
              </a:rPr>
              <a:t>http://orwelldevcpp.blogspot.com</a:t>
            </a:r>
            <a:endParaRPr lang="en-US" dirty="0"/>
          </a:p>
          <a:p>
            <a:pPr lvl="1"/>
            <a:r>
              <a:rPr lang="en-US" dirty="0"/>
              <a:t>With Additional information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9F5BDB2-0793-58A2-9CF1-AC0FD6767D95}"/>
              </a:ext>
            </a:extLst>
          </p:cNvPr>
          <p:cNvSpPr txBox="1"/>
          <p:nvPr/>
        </p:nvSpPr>
        <p:spPr>
          <a:xfrm>
            <a:off x="621631" y="3628188"/>
            <a:ext cx="5591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/>
              <a:t>Download and </a:t>
            </a:r>
            <a:r>
              <a:rPr lang="sk-SK" i="1" dirty="0" err="1"/>
              <a:t>install</a:t>
            </a:r>
            <a:r>
              <a:rPr lang="sk-SK" i="1" dirty="0"/>
              <a:t>: </a:t>
            </a:r>
          </a:p>
          <a:p>
            <a:r>
              <a:rPr lang="sk-SK" dirty="0"/>
              <a:t>	https://sourceforge.net/projects/orwelldevcpp/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258E663-07DF-30E6-9172-0847E966E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775" y="3013364"/>
            <a:ext cx="4392176" cy="3485942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DA11E4C9-416C-5FED-B30D-BAADD13C2399}"/>
              </a:ext>
            </a:extLst>
          </p:cNvPr>
          <p:cNvSpPr txBox="1"/>
          <p:nvPr/>
        </p:nvSpPr>
        <p:spPr>
          <a:xfrm>
            <a:off x="1054769" y="4274519"/>
            <a:ext cx="210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Click full installation</a:t>
            </a:r>
          </a:p>
        </p:txBody>
      </p:sp>
    </p:spTree>
    <p:extLst>
      <p:ext uri="{BB962C8B-B14F-4D97-AF65-F5344CB8AC3E}">
        <p14:creationId xmlns:p14="http://schemas.microsoft.com/office/powerpoint/2010/main" val="13435961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B95771-EDAA-0F3C-3C97-5FB48489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Find path to your G++ compiler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3A0E2B9-23F1-B780-1712-C8860D7A476F}"/>
              </a:ext>
            </a:extLst>
          </p:cNvPr>
          <p:cNvSpPr txBox="1"/>
          <p:nvPr/>
        </p:nvSpPr>
        <p:spPr>
          <a:xfrm>
            <a:off x="7682346" y="1530928"/>
            <a:ext cx="2763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Optionally you can add</a:t>
            </a:r>
          </a:p>
          <a:p>
            <a:r>
              <a:rPr lang="en-US" i="1" dirty="0"/>
              <a:t> it to you path/ system path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E122C43-1923-1E47-BA37-277CC890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06" y="1690688"/>
            <a:ext cx="6141530" cy="4870731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D62FD7B7-79A7-0C06-2C5B-3777E9017A65}"/>
              </a:ext>
            </a:extLst>
          </p:cNvPr>
          <p:cNvSpPr txBox="1"/>
          <p:nvPr/>
        </p:nvSpPr>
        <p:spPr>
          <a:xfrm>
            <a:off x="6913418" y="2487159"/>
            <a:ext cx="457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C:\Program </a:t>
            </a:r>
            <a:r>
              <a:rPr lang="sk-SK" dirty="0" err="1"/>
              <a:t>Files</a:t>
            </a:r>
            <a:r>
              <a:rPr lang="sk-SK" dirty="0"/>
              <a:t> (x86)\</a:t>
            </a:r>
            <a:r>
              <a:rPr lang="sk-SK" dirty="0" err="1"/>
              <a:t>Dev-Cpp</a:t>
            </a:r>
            <a:r>
              <a:rPr lang="sk-SK" dirty="0"/>
              <a:t>\MinGW64\bin</a:t>
            </a:r>
          </a:p>
        </p:txBody>
      </p:sp>
    </p:spTree>
    <p:extLst>
      <p:ext uri="{BB962C8B-B14F-4D97-AF65-F5344CB8AC3E}">
        <p14:creationId xmlns:p14="http://schemas.microsoft.com/office/powerpoint/2010/main" val="36132386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D8795-45FA-F357-11B8-9795C43E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18754"/>
            <a:ext cx="10515600" cy="1325563"/>
          </a:xfrm>
        </p:spPr>
        <p:txBody>
          <a:bodyPr>
            <a:normAutofit/>
          </a:bodyPr>
          <a:lstStyle/>
          <a:p>
            <a:r>
              <a:rPr lang="sk-SK" sz="6000" b="1" dirty="0" err="1"/>
              <a:t>Working</a:t>
            </a:r>
            <a:r>
              <a:rPr lang="sk-SK" sz="6000" b="1" dirty="0"/>
              <a:t> </a:t>
            </a:r>
            <a:r>
              <a:rPr lang="sk-SK" sz="6000" b="1" dirty="0" err="1"/>
              <a:t>example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A56534-D4F7-E3F7-B34E-E05FFA892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134" y="1745467"/>
            <a:ext cx="6435436" cy="1683533"/>
          </a:xfrm>
        </p:spPr>
        <p:txBody>
          <a:bodyPr/>
          <a:lstStyle/>
          <a:p>
            <a:r>
              <a:rPr lang="sk-SK" b="1" dirty="0" err="1"/>
              <a:t>Header</a:t>
            </a:r>
            <a:r>
              <a:rPr lang="sk-SK" b="1" dirty="0"/>
              <a:t> file: 		</a:t>
            </a:r>
            <a:r>
              <a:rPr lang="sk-SK" dirty="0" err="1"/>
              <a:t>hello.h</a:t>
            </a:r>
            <a:endParaRPr lang="sk-SK" dirty="0"/>
          </a:p>
          <a:p>
            <a:r>
              <a:rPr lang="sk-SK" b="1" dirty="0"/>
              <a:t>C/C++ </a:t>
            </a:r>
            <a:r>
              <a:rPr lang="sk-SK" b="1" dirty="0" err="1"/>
              <a:t>source</a:t>
            </a:r>
            <a:r>
              <a:rPr lang="sk-SK" b="1" dirty="0"/>
              <a:t> </a:t>
            </a:r>
            <a:r>
              <a:rPr lang="sk-SK" b="1" dirty="0" err="1"/>
              <a:t>code</a:t>
            </a:r>
            <a:r>
              <a:rPr lang="sk-SK" b="1" dirty="0"/>
              <a:t>:</a:t>
            </a:r>
            <a:r>
              <a:rPr lang="sk-SK" dirty="0"/>
              <a:t>	main.cc</a:t>
            </a:r>
          </a:p>
          <a:p>
            <a:r>
              <a:rPr lang="sk-SK" b="1" dirty="0" err="1"/>
              <a:t>AspectC</a:t>
            </a:r>
            <a:r>
              <a:rPr lang="sk-SK" b="1" dirty="0"/>
              <a:t>++ </a:t>
            </a:r>
            <a:r>
              <a:rPr lang="sk-SK" b="1" dirty="0" err="1"/>
              <a:t>header</a:t>
            </a:r>
            <a:r>
              <a:rPr lang="sk-SK" b="1" dirty="0"/>
              <a:t>:  </a:t>
            </a:r>
            <a:r>
              <a:rPr lang="sk-SK" dirty="0"/>
              <a:t>	</a:t>
            </a:r>
            <a:r>
              <a:rPr lang="sk-SK" dirty="0" err="1"/>
              <a:t>world.ah</a:t>
            </a:r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F1885BA-5F70-BEEA-DF53-730FBA7AC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31" y="4047787"/>
            <a:ext cx="11436938" cy="18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310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DF6D9A64-AA1C-0EBF-0CAB-8F6CC7C4D707}"/>
              </a:ext>
            </a:extLst>
          </p:cNvPr>
          <p:cNvSpPr txBox="1">
            <a:spLocks/>
          </p:cNvSpPr>
          <p:nvPr/>
        </p:nvSpPr>
        <p:spPr>
          <a:xfrm>
            <a:off x="6932468" y="287358"/>
            <a:ext cx="5058890" cy="235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70C0"/>
                </a:solidFill>
                <a:latin typeface="Consolas" panose="020B0609020204030204" pitchFamily="49" charset="0"/>
              </a:rPr>
              <a:t>#include "</a:t>
            </a:r>
            <a:r>
              <a:rPr lang="en-US" sz="22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hello.h</a:t>
            </a:r>
            <a:r>
              <a:rPr lang="en-US" sz="2200" b="1" dirty="0">
                <a:solidFill>
                  <a:srgbClr val="0070C0"/>
                </a:solidFill>
                <a:latin typeface="Consolas" panose="020B0609020204030204" pitchFamily="49" charset="0"/>
              </a:rPr>
              <a:t>"</a:t>
            </a:r>
            <a:endParaRPr lang="sk-SK" sz="2200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70C0"/>
                </a:solidFill>
                <a:latin typeface="Consolas" panose="020B0609020204030204" pitchFamily="49" charset="0"/>
              </a:rPr>
              <a:t>int main(){  </a:t>
            </a:r>
            <a:endParaRPr lang="sk-SK" sz="2200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200" b="1" dirty="0">
                <a:solidFill>
                  <a:srgbClr val="0070C0"/>
                </a:solidFill>
                <a:latin typeface="Consolas" panose="020B0609020204030204" pitchFamily="49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Consolas" panose="020B0609020204030204" pitchFamily="49" charset="0"/>
              </a:rPr>
              <a:t>hello(); //print "Hello"  </a:t>
            </a:r>
            <a:endParaRPr lang="sk-SK" sz="2200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200" b="1" dirty="0">
                <a:solidFill>
                  <a:srgbClr val="0070C0"/>
                </a:solidFill>
                <a:latin typeface="Consolas" panose="020B0609020204030204" pitchFamily="49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Consolas" panose="020B0609020204030204" pitchFamily="49" charset="0"/>
              </a:rPr>
              <a:t>return 0;</a:t>
            </a:r>
            <a:endParaRPr lang="sk-SK" sz="2200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sk-SK" sz="2200" b="1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9D35DEEF-2CD9-373A-D16B-A2351F70E5F4}"/>
              </a:ext>
            </a:extLst>
          </p:cNvPr>
          <p:cNvSpPr txBox="1">
            <a:spLocks/>
          </p:cNvSpPr>
          <p:nvPr/>
        </p:nvSpPr>
        <p:spPr>
          <a:xfrm>
            <a:off x="486889" y="333684"/>
            <a:ext cx="6907233" cy="2603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#ifndef __HELLO_H__</a:t>
            </a:r>
            <a:endParaRPr lang="sk-SK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#define__HELLO_H__</a:t>
            </a:r>
            <a:endParaRPr lang="sk-SK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#include &lt;iostream&gt;</a:t>
            </a:r>
            <a:endParaRPr lang="sk-SK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void hello(){  </a:t>
            </a:r>
            <a:endParaRPr lang="sk-SK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b="1" dirty="0">
                <a:solidFill>
                  <a:srgbClr val="00B050"/>
                </a:solidFill>
                <a:latin typeface="Consolas" panose="020B0609020204030204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std::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cout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 &lt;&lt; "Hello" &lt;&lt; std::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endl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;</a:t>
            </a:r>
            <a:endParaRPr lang="sk-SK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}</a:t>
            </a:r>
            <a:endParaRPr lang="sk-SK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#endif</a:t>
            </a:r>
            <a:endParaRPr lang="sk-SK" b="1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CE46444B-C918-E2E1-D444-F00B8725E250}"/>
              </a:ext>
            </a:extLst>
          </p:cNvPr>
          <p:cNvSpPr txBox="1">
            <a:spLocks/>
          </p:cNvSpPr>
          <p:nvPr/>
        </p:nvSpPr>
        <p:spPr>
          <a:xfrm>
            <a:off x="486889" y="3109335"/>
            <a:ext cx="11780321" cy="3853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#ifndef __WORLD_AH__</a:t>
            </a:r>
            <a:endParaRPr lang="sk-SK" sz="2200" b="1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#define __WORLD_AH__</a:t>
            </a:r>
            <a:endParaRPr lang="sk-SK" sz="2200" b="1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#include &lt;iostream&gt;</a:t>
            </a:r>
            <a:endParaRPr lang="sk-SK" sz="2200" b="1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	</a:t>
            </a: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aspect World {  </a:t>
            </a:r>
            <a:endParaRPr lang="sk-SK" sz="2200" b="1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		</a:t>
            </a: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advice execution("void hello()") : after() {    </a:t>
            </a:r>
            <a:endParaRPr lang="sk-SK" sz="2200" b="1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			</a:t>
            </a: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//print "World" after execution of the 'hello()‘</a:t>
            </a:r>
            <a:r>
              <a:rPr lang="sk-SK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function  </a:t>
            </a:r>
            <a:endParaRPr lang="sk-SK" sz="2200" b="1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			</a:t>
            </a: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std::</a:t>
            </a:r>
            <a:r>
              <a:rPr lang="en-US" sz="22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cout</a:t>
            </a: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 &lt;&lt; "World" &lt;&lt; std::</a:t>
            </a:r>
            <a:r>
              <a:rPr lang="en-US" sz="22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endl</a:t>
            </a: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;  </a:t>
            </a:r>
            <a:endParaRPr lang="sk-SK" sz="2200" b="1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		</a:t>
            </a: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}</a:t>
            </a:r>
            <a:endParaRPr lang="sk-SK" sz="2200" b="1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	</a:t>
            </a: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};</a:t>
            </a:r>
            <a:endParaRPr lang="sk-SK" sz="2200" b="1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#endif</a:t>
            </a:r>
            <a:endParaRPr lang="sk-SK" sz="2200" b="1" dirty="0">
              <a:solidFill>
                <a:srgbClr val="FFC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C61AD19-2602-A640-F123-2BD75FAAF142}"/>
              </a:ext>
            </a:extLst>
          </p:cNvPr>
          <p:cNvSpPr txBox="1"/>
          <p:nvPr/>
        </p:nvSpPr>
        <p:spPr>
          <a:xfrm>
            <a:off x="2480767" y="2082682"/>
            <a:ext cx="420980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>
                <a:solidFill>
                  <a:srgbClr val="00B050"/>
                </a:solidFill>
              </a:rPr>
              <a:t>Header</a:t>
            </a:r>
            <a:r>
              <a:rPr lang="sk-SK" sz="4000" b="1" dirty="0">
                <a:solidFill>
                  <a:srgbClr val="00B050"/>
                </a:solidFill>
              </a:rPr>
              <a:t> file: </a:t>
            </a:r>
            <a:r>
              <a:rPr lang="sk-SK" sz="4000" dirty="0" err="1"/>
              <a:t>hello</a:t>
            </a:r>
            <a:r>
              <a:rPr lang="sk-SK" sz="4000" dirty="0" err="1">
                <a:solidFill>
                  <a:srgbClr val="FF0000"/>
                </a:solidFill>
              </a:rPr>
              <a:t>.h</a:t>
            </a:r>
            <a:endParaRPr lang="sk-SK" sz="4000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84ABB75-CD6F-1B80-3DE4-B895F0732269}"/>
              </a:ext>
            </a:extLst>
          </p:cNvPr>
          <p:cNvSpPr txBox="1"/>
          <p:nvPr/>
        </p:nvSpPr>
        <p:spPr>
          <a:xfrm>
            <a:off x="7647451" y="1990519"/>
            <a:ext cx="437786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rgbClr val="0070C0"/>
                </a:solidFill>
              </a:rPr>
              <a:t>C/C++ </a:t>
            </a:r>
            <a:r>
              <a:rPr lang="sk-SK" sz="4000" b="1" dirty="0" err="1">
                <a:solidFill>
                  <a:srgbClr val="0070C0"/>
                </a:solidFill>
              </a:rPr>
              <a:t>source</a:t>
            </a:r>
            <a:r>
              <a:rPr lang="sk-SK" sz="4000" b="1" dirty="0">
                <a:solidFill>
                  <a:srgbClr val="0070C0"/>
                </a:solidFill>
              </a:rPr>
              <a:t> </a:t>
            </a:r>
            <a:r>
              <a:rPr lang="sk-SK" sz="4000" b="1" dirty="0" err="1">
                <a:solidFill>
                  <a:srgbClr val="0070C0"/>
                </a:solidFill>
              </a:rPr>
              <a:t>code</a:t>
            </a:r>
            <a:r>
              <a:rPr lang="sk-SK" sz="4000" b="1" dirty="0">
                <a:solidFill>
                  <a:srgbClr val="0070C0"/>
                </a:solidFill>
              </a:rPr>
              <a:t>: </a:t>
            </a:r>
          </a:p>
          <a:p>
            <a:r>
              <a:rPr lang="sk-SK" sz="4000" dirty="0"/>
              <a:t>main</a:t>
            </a:r>
            <a:r>
              <a:rPr lang="sk-SK" sz="4000" dirty="0">
                <a:solidFill>
                  <a:srgbClr val="FF0000"/>
                </a:solidFill>
              </a:rPr>
              <a:t>.cc</a:t>
            </a:r>
          </a:p>
          <a:p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0556F73-E932-4C32-738B-D916AC9D0B63}"/>
              </a:ext>
            </a:extLst>
          </p:cNvPr>
          <p:cNvSpPr txBox="1"/>
          <p:nvPr/>
        </p:nvSpPr>
        <p:spPr>
          <a:xfrm>
            <a:off x="4919601" y="5717969"/>
            <a:ext cx="664483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>
                <a:solidFill>
                  <a:srgbClr val="FFC000"/>
                </a:solidFill>
              </a:rPr>
              <a:t>AspectC</a:t>
            </a:r>
            <a:r>
              <a:rPr lang="sk-SK" sz="4000" b="1" dirty="0">
                <a:solidFill>
                  <a:srgbClr val="FFC000"/>
                </a:solidFill>
              </a:rPr>
              <a:t>++ </a:t>
            </a:r>
            <a:r>
              <a:rPr lang="sk-SK" sz="4000" b="1" dirty="0" err="1">
                <a:solidFill>
                  <a:srgbClr val="FFC000"/>
                </a:solidFill>
              </a:rPr>
              <a:t>header</a:t>
            </a:r>
            <a:r>
              <a:rPr lang="sk-SK" sz="4000" b="1" dirty="0">
                <a:solidFill>
                  <a:srgbClr val="FFC000"/>
                </a:solidFill>
              </a:rPr>
              <a:t>:  </a:t>
            </a:r>
            <a:r>
              <a:rPr lang="sk-SK" sz="4000" dirty="0"/>
              <a:t>	</a:t>
            </a:r>
            <a:r>
              <a:rPr lang="sk-SK" sz="4000" dirty="0" err="1"/>
              <a:t>world</a:t>
            </a:r>
            <a:r>
              <a:rPr lang="sk-SK" sz="4000" dirty="0" err="1">
                <a:solidFill>
                  <a:srgbClr val="FF0000"/>
                </a:solidFill>
              </a:rPr>
              <a:t>.ah</a:t>
            </a:r>
            <a:endParaRPr lang="sk-SK" sz="4000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sp>
        <p:nvSpPr>
          <p:cNvPr id="12" name="Šípka: doľava 11">
            <a:extLst>
              <a:ext uri="{FF2B5EF4-FFF2-40B4-BE49-F238E27FC236}">
                <a16:creationId xmlns:a16="http://schemas.microsoft.com/office/drawing/2014/main" id="{96F745FD-EC99-5020-76EE-E1F6C568A460}"/>
              </a:ext>
            </a:extLst>
          </p:cNvPr>
          <p:cNvSpPr/>
          <p:nvPr/>
        </p:nvSpPr>
        <p:spPr>
          <a:xfrm>
            <a:off x="890179" y="2094820"/>
            <a:ext cx="1051438" cy="40969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07E13972-FD93-0EE5-7C53-D92B2B1506EA}"/>
              </a:ext>
            </a:extLst>
          </p:cNvPr>
          <p:cNvCxnSpPr>
            <a:cxnSpLocks/>
          </p:cNvCxnSpPr>
          <p:nvPr/>
        </p:nvCxnSpPr>
        <p:spPr>
          <a:xfrm>
            <a:off x="1715984" y="2351314"/>
            <a:ext cx="5678138" cy="2171591"/>
          </a:xfrm>
          <a:prstGeom prst="line">
            <a:avLst/>
          </a:prstGeom>
          <a:ln w="762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3986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A3ADA-1B53-3B5F-4010-414E4C03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59" y="965104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b="1" dirty="0" err="1"/>
              <a:t>Compilling</a:t>
            </a:r>
            <a:r>
              <a:rPr lang="en-US" sz="6000" b="1" dirty="0"/>
              <a:t> and Weaving the program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129772-A819-E498-C375-CE2212186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99534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"ag++.exe" -o result.exe </a:t>
            </a:r>
            <a:r>
              <a:rPr lang="en-US" dirty="0" err="1"/>
              <a:t>hello.h</a:t>
            </a:r>
            <a:r>
              <a:rPr lang="en-US" dirty="0"/>
              <a:t> main.cc --</a:t>
            </a:r>
            <a:r>
              <a:rPr lang="en-US" dirty="0" err="1"/>
              <a:t>Xweaver</a:t>
            </a:r>
            <a:r>
              <a:rPr lang="en-US" dirty="0"/>
              <a:t> -a </a:t>
            </a:r>
            <a:r>
              <a:rPr lang="en-US" dirty="0" err="1"/>
              <a:t>world.ah</a:t>
            </a:r>
            <a:r>
              <a:rPr lang="en-US" dirty="0"/>
              <a:t> --</a:t>
            </a:r>
            <a:r>
              <a:rPr lang="en-US" dirty="0" err="1"/>
              <a:t>c_compiler</a:t>
            </a:r>
            <a:r>
              <a:rPr lang="en-US" dirty="0"/>
              <a:t> "C:\Program Files (x86)\Dev-</a:t>
            </a:r>
            <a:r>
              <a:rPr lang="en-US" dirty="0" err="1"/>
              <a:t>Cpp</a:t>
            </a:r>
            <a:r>
              <a:rPr lang="en-US" dirty="0"/>
              <a:t>\MinGW64\bin\g++.exe" --</a:t>
            </a:r>
            <a:r>
              <a:rPr lang="en-US" dirty="0" err="1"/>
              <a:t>ac_compiler</a:t>
            </a:r>
            <a:r>
              <a:rPr lang="en-US" dirty="0"/>
              <a:t> "ac++.exe"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70EE763-97D4-5D02-1F4A-4A75A082DE62}"/>
              </a:ext>
            </a:extLst>
          </p:cNvPr>
          <p:cNvSpPr txBox="1"/>
          <p:nvPr/>
        </p:nvSpPr>
        <p:spPr>
          <a:xfrm>
            <a:off x="4851070" y="2357252"/>
            <a:ext cx="611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More </a:t>
            </a:r>
            <a:r>
              <a:rPr lang="sk-SK" dirty="0" err="1"/>
              <a:t>information</a:t>
            </a:r>
            <a:r>
              <a:rPr lang="sk-SK" dirty="0"/>
              <a:t> in: https://www.aspectc.org/doc/ag-man.pdf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43B45AC-1C4D-AF30-88C5-7945C33E0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3" y="4567333"/>
            <a:ext cx="11436938" cy="1879697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0FE8E2B4-1CC1-34F1-BB0C-60280C691CC4}"/>
              </a:ext>
            </a:extLst>
          </p:cNvPr>
          <p:cNvSpPr/>
          <p:nvPr/>
        </p:nvSpPr>
        <p:spPr>
          <a:xfrm>
            <a:off x="432949" y="5652655"/>
            <a:ext cx="1101436" cy="2147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3E91FAE-8226-6D6B-9A02-FEA65D529D7B}"/>
              </a:ext>
            </a:extLst>
          </p:cNvPr>
          <p:cNvSpPr txBox="1"/>
          <p:nvPr/>
        </p:nvSpPr>
        <p:spPr>
          <a:xfrm>
            <a:off x="1645221" y="5584413"/>
            <a:ext cx="457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FF0000"/>
                </a:solidFill>
              </a:rPr>
              <a:t>Aspecs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have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been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applied</a:t>
            </a:r>
            <a:r>
              <a:rPr lang="sk-SK" dirty="0">
                <a:solidFill>
                  <a:srgbClr val="FF0000"/>
                </a:solidFill>
              </a:rPr>
              <a:t> – </a:t>
            </a:r>
            <a:r>
              <a:rPr lang="en-US" dirty="0">
                <a:solidFill>
                  <a:srgbClr val="FF0000"/>
                </a:solidFill>
              </a:rPr>
              <a:t>Successfully d</a:t>
            </a:r>
            <a:r>
              <a:rPr lang="sk-SK" dirty="0" err="1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798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F8CC4-FA82-FD88-0C5A-8E55C41B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38" y="27248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Analysis of </a:t>
            </a:r>
            <a:r>
              <a:rPr lang="en-US" sz="6000" b="1" dirty="0" err="1"/>
              <a:t>AspectC</a:t>
            </a:r>
            <a:r>
              <a:rPr lang="en-US" sz="6000" b="1" dirty="0"/>
              <a:t> utility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78D1D65F-41AF-D6E9-D20F-4B97BE78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94" y="3304657"/>
            <a:ext cx="12110852" cy="4351338"/>
          </a:xfrm>
        </p:spPr>
        <p:txBody>
          <a:bodyPr/>
          <a:lstStyle/>
          <a:p>
            <a:r>
              <a:rPr lang="en-US" b="1" dirty="0"/>
              <a:t>"ag++.exe" </a:t>
            </a:r>
            <a:endParaRPr lang="sk-SK" b="1" dirty="0"/>
          </a:p>
          <a:p>
            <a:r>
              <a:rPr lang="en-US" b="1" dirty="0"/>
              <a:t>-o </a:t>
            </a:r>
            <a:r>
              <a:rPr lang="en-US" b="1" dirty="0">
                <a:solidFill>
                  <a:srgbClr val="FF0000"/>
                </a:solidFill>
              </a:rPr>
              <a:t>result.</a:t>
            </a:r>
            <a:r>
              <a:rPr lang="sk-SK" b="1" dirty="0" err="1">
                <a:solidFill>
                  <a:srgbClr val="FF0000"/>
                </a:solidFill>
              </a:rPr>
              <a:t>exe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/>
              <a:t>hello</a:t>
            </a:r>
            <a:r>
              <a:rPr lang="en-US" b="1" dirty="0" err="1">
                <a:solidFill>
                  <a:srgbClr val="00B050"/>
                </a:solidFill>
              </a:rPr>
              <a:t>.h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/>
              <a:t>main</a:t>
            </a:r>
            <a:r>
              <a:rPr lang="en-US" b="1" dirty="0">
                <a:solidFill>
                  <a:srgbClr val="0070C0"/>
                </a:solidFill>
              </a:rPr>
              <a:t>.cc </a:t>
            </a:r>
            <a:endParaRPr lang="sk-SK" b="1" dirty="0">
              <a:solidFill>
                <a:srgbClr val="0070C0"/>
              </a:solidFill>
            </a:endParaRPr>
          </a:p>
          <a:p>
            <a:r>
              <a:rPr lang="en-US" b="1" dirty="0"/>
              <a:t>--</a:t>
            </a:r>
            <a:r>
              <a:rPr lang="en-US" b="1" dirty="0" err="1"/>
              <a:t>Xweaver</a:t>
            </a:r>
            <a:r>
              <a:rPr lang="en-US" b="1" dirty="0"/>
              <a:t> -a </a:t>
            </a:r>
            <a:r>
              <a:rPr lang="en-US" b="1" dirty="0" err="1"/>
              <a:t>world</a:t>
            </a:r>
            <a:r>
              <a:rPr lang="en-US" b="1" dirty="0" err="1">
                <a:solidFill>
                  <a:srgbClr val="FFC000"/>
                </a:solidFill>
              </a:rPr>
              <a:t>.ah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endParaRPr lang="sk-SK" b="1" dirty="0">
              <a:solidFill>
                <a:srgbClr val="FFC000"/>
              </a:solidFill>
            </a:endParaRPr>
          </a:p>
          <a:p>
            <a:r>
              <a:rPr lang="en-US" b="1" dirty="0"/>
              <a:t>--</a:t>
            </a:r>
            <a:r>
              <a:rPr lang="en-US" b="1" dirty="0" err="1"/>
              <a:t>c_compiler</a:t>
            </a:r>
            <a:r>
              <a:rPr lang="en-US" b="1" dirty="0"/>
              <a:t> "C:\Program Files (x86)\Dev-</a:t>
            </a:r>
            <a:r>
              <a:rPr lang="en-US" b="1" dirty="0" err="1"/>
              <a:t>Cpp</a:t>
            </a:r>
            <a:r>
              <a:rPr lang="en-US" b="1" dirty="0"/>
              <a:t>\MinGW64\bin\</a:t>
            </a:r>
            <a:r>
              <a:rPr lang="en-US" b="1" dirty="0">
                <a:solidFill>
                  <a:srgbClr val="00B050"/>
                </a:solidFill>
              </a:rPr>
              <a:t>g++.exe</a:t>
            </a:r>
            <a:r>
              <a:rPr lang="en-US" b="1" dirty="0"/>
              <a:t>" </a:t>
            </a:r>
            <a:endParaRPr lang="sk-SK" b="1" dirty="0"/>
          </a:p>
          <a:p>
            <a:r>
              <a:rPr lang="en-US" b="1" dirty="0"/>
              <a:t>--</a:t>
            </a:r>
            <a:r>
              <a:rPr lang="en-US" b="1" dirty="0" err="1"/>
              <a:t>ac_compiler</a:t>
            </a:r>
            <a:r>
              <a:rPr lang="en-US" b="1" dirty="0"/>
              <a:t> "ac++.exe"</a:t>
            </a:r>
            <a:endParaRPr lang="sk-SK" b="1" dirty="0"/>
          </a:p>
        </p:txBody>
      </p:sp>
      <p:sp>
        <p:nvSpPr>
          <p:cNvPr id="5" name="Šípka: doľava 4">
            <a:extLst>
              <a:ext uri="{FF2B5EF4-FFF2-40B4-BE49-F238E27FC236}">
                <a16:creationId xmlns:a16="http://schemas.microsoft.com/office/drawing/2014/main" id="{6AC8155F-842E-A341-CE47-BB0C65537575}"/>
              </a:ext>
            </a:extLst>
          </p:cNvPr>
          <p:cNvSpPr/>
          <p:nvPr/>
        </p:nvSpPr>
        <p:spPr>
          <a:xfrm rot="17563354">
            <a:off x="1266895" y="2885936"/>
            <a:ext cx="625092" cy="26954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BA7126D-7781-57B3-60B4-F09FB753E378}"/>
              </a:ext>
            </a:extLst>
          </p:cNvPr>
          <p:cNvSpPr txBox="1"/>
          <p:nvPr/>
        </p:nvSpPr>
        <p:spPr>
          <a:xfrm>
            <a:off x="1186393" y="2244418"/>
            <a:ext cx="2330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/>
              <a:t>Program </a:t>
            </a:r>
            <a:r>
              <a:rPr lang="sk-SK" sz="2800" dirty="0" err="1"/>
              <a:t>name</a:t>
            </a:r>
            <a:endParaRPr lang="sk-SK" sz="2800" dirty="0"/>
          </a:p>
        </p:txBody>
      </p:sp>
      <p:sp>
        <p:nvSpPr>
          <p:cNvPr id="7" name="Šípka: doľava 6">
            <a:extLst>
              <a:ext uri="{FF2B5EF4-FFF2-40B4-BE49-F238E27FC236}">
                <a16:creationId xmlns:a16="http://schemas.microsoft.com/office/drawing/2014/main" id="{D0B66759-98F0-C143-3639-AAD320EBB6AE}"/>
              </a:ext>
            </a:extLst>
          </p:cNvPr>
          <p:cNvSpPr/>
          <p:nvPr/>
        </p:nvSpPr>
        <p:spPr>
          <a:xfrm rot="19594466">
            <a:off x="2313571" y="3547249"/>
            <a:ext cx="625092" cy="26954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0A76E73-8217-1246-FE92-B2B5209298C3}"/>
              </a:ext>
            </a:extLst>
          </p:cNvPr>
          <p:cNvSpPr txBox="1"/>
          <p:nvPr/>
        </p:nvSpPr>
        <p:spPr>
          <a:xfrm>
            <a:off x="2465198" y="2968031"/>
            <a:ext cx="352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>
                <a:solidFill>
                  <a:srgbClr val="FF0000"/>
                </a:solidFill>
              </a:rPr>
              <a:t>Resulting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 err="1">
                <a:solidFill>
                  <a:srgbClr val="FF0000"/>
                </a:solidFill>
              </a:rPr>
              <a:t>executable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C565F9D-DB24-96F2-49A5-2869E769E7CF}"/>
              </a:ext>
            </a:extLst>
          </p:cNvPr>
          <p:cNvSpPr txBox="1"/>
          <p:nvPr/>
        </p:nvSpPr>
        <p:spPr>
          <a:xfrm>
            <a:off x="7946533" y="3574939"/>
            <a:ext cx="2107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>
                <a:solidFill>
                  <a:srgbClr val="00B050"/>
                </a:solidFill>
              </a:rPr>
              <a:t>Path</a:t>
            </a:r>
            <a:r>
              <a:rPr lang="sk-SK" sz="2800" dirty="0">
                <a:solidFill>
                  <a:srgbClr val="00B050"/>
                </a:solidFill>
              </a:rPr>
              <a:t> to g++ 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sk-SK" sz="2800" dirty="0" err="1">
                <a:solidFill>
                  <a:srgbClr val="00B050"/>
                </a:solidFill>
              </a:rPr>
              <a:t>compiler</a:t>
            </a:r>
            <a:endParaRPr lang="sk-SK" sz="2800" dirty="0">
              <a:solidFill>
                <a:srgbClr val="00B050"/>
              </a:solidFill>
            </a:endParaRPr>
          </a:p>
        </p:txBody>
      </p:sp>
      <p:sp>
        <p:nvSpPr>
          <p:cNvPr id="10" name="Šípka: doľava 9">
            <a:extLst>
              <a:ext uri="{FF2B5EF4-FFF2-40B4-BE49-F238E27FC236}">
                <a16:creationId xmlns:a16="http://schemas.microsoft.com/office/drawing/2014/main" id="{8A6B88AB-4DE0-CF9B-BE01-ACD233E790CE}"/>
              </a:ext>
            </a:extLst>
          </p:cNvPr>
          <p:cNvSpPr/>
          <p:nvPr/>
        </p:nvSpPr>
        <p:spPr>
          <a:xfrm rot="19594466">
            <a:off x="7258763" y="4213919"/>
            <a:ext cx="668841" cy="26954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A7C2743-4A20-78CA-85C0-C311C7D587A4}"/>
              </a:ext>
            </a:extLst>
          </p:cNvPr>
          <p:cNvSpPr txBox="1"/>
          <p:nvPr/>
        </p:nvSpPr>
        <p:spPr>
          <a:xfrm>
            <a:off x="7841775" y="2053840"/>
            <a:ext cx="3015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/>
              <a:t>C/C++ </a:t>
            </a:r>
            <a:r>
              <a:rPr lang="sk-SK" sz="2800" dirty="0" err="1"/>
              <a:t>source</a:t>
            </a:r>
            <a:r>
              <a:rPr lang="sk-SK" sz="2800" dirty="0"/>
              <a:t> </a:t>
            </a:r>
            <a:r>
              <a:rPr lang="sk-SK" sz="2800" dirty="0" err="1"/>
              <a:t>files</a:t>
            </a:r>
            <a:r>
              <a:rPr lang="sk-SK" sz="2800" dirty="0"/>
              <a:t> </a:t>
            </a:r>
          </a:p>
          <a:p>
            <a:r>
              <a:rPr lang="sk-SK" sz="2800" dirty="0"/>
              <a:t>– </a:t>
            </a:r>
            <a:r>
              <a:rPr lang="sk-SK" sz="2800" dirty="0" err="1"/>
              <a:t>including</a:t>
            </a:r>
            <a:r>
              <a:rPr lang="sk-SK" sz="2800" dirty="0"/>
              <a:t> </a:t>
            </a:r>
            <a:r>
              <a:rPr lang="sk-SK" sz="2800" dirty="0" err="1"/>
              <a:t>headers</a:t>
            </a:r>
            <a:endParaRPr lang="sk-SK" sz="2800" dirty="0"/>
          </a:p>
        </p:txBody>
      </p:sp>
      <p:sp>
        <p:nvSpPr>
          <p:cNvPr id="12" name="Šípka: doľava 11">
            <a:extLst>
              <a:ext uri="{FF2B5EF4-FFF2-40B4-BE49-F238E27FC236}">
                <a16:creationId xmlns:a16="http://schemas.microsoft.com/office/drawing/2014/main" id="{37663286-0801-8711-A886-92ACDD5C3FE8}"/>
              </a:ext>
            </a:extLst>
          </p:cNvPr>
          <p:cNvSpPr/>
          <p:nvPr/>
        </p:nvSpPr>
        <p:spPr>
          <a:xfrm rot="20273442">
            <a:off x="4815111" y="3275032"/>
            <a:ext cx="3048579" cy="26954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: doľava 12">
            <a:extLst>
              <a:ext uri="{FF2B5EF4-FFF2-40B4-BE49-F238E27FC236}">
                <a16:creationId xmlns:a16="http://schemas.microsoft.com/office/drawing/2014/main" id="{7DE84B10-A22D-03C2-DE8A-02EF9E900407}"/>
              </a:ext>
            </a:extLst>
          </p:cNvPr>
          <p:cNvSpPr/>
          <p:nvPr/>
        </p:nvSpPr>
        <p:spPr>
          <a:xfrm rot="1706296">
            <a:off x="4359216" y="5747411"/>
            <a:ext cx="668841" cy="26954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4CD0B37C-7145-4380-FB6D-57925D414246}"/>
              </a:ext>
            </a:extLst>
          </p:cNvPr>
          <p:cNvSpPr txBox="1"/>
          <p:nvPr/>
        </p:nvSpPr>
        <p:spPr>
          <a:xfrm>
            <a:off x="5051884" y="5810900"/>
            <a:ext cx="385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/>
              <a:t>Path</a:t>
            </a:r>
            <a:r>
              <a:rPr lang="sk-SK" sz="2800" dirty="0"/>
              <a:t> to </a:t>
            </a:r>
            <a:r>
              <a:rPr lang="sk-SK" sz="2800" dirty="0" err="1"/>
              <a:t>AspectC</a:t>
            </a:r>
            <a:r>
              <a:rPr lang="sk-SK" sz="2800" dirty="0"/>
              <a:t> </a:t>
            </a:r>
            <a:r>
              <a:rPr lang="sk-SK" sz="2800" dirty="0" err="1"/>
              <a:t>compiler</a:t>
            </a:r>
            <a:endParaRPr lang="sk-SK" sz="2800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6D0D3173-49A8-AE0B-A779-B70E60AC6CDD}"/>
              </a:ext>
            </a:extLst>
          </p:cNvPr>
          <p:cNvSpPr txBox="1"/>
          <p:nvPr/>
        </p:nvSpPr>
        <p:spPr>
          <a:xfrm>
            <a:off x="3426336" y="4002073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>
                <a:solidFill>
                  <a:srgbClr val="FFC000"/>
                </a:solidFill>
              </a:rPr>
              <a:t>AspectC</a:t>
            </a:r>
            <a:r>
              <a:rPr lang="sk-SK" sz="2800" dirty="0">
                <a:solidFill>
                  <a:srgbClr val="FFC000"/>
                </a:solidFill>
              </a:rPr>
              <a:t> </a:t>
            </a:r>
            <a:r>
              <a:rPr lang="sk-SK" sz="2800" dirty="0" err="1">
                <a:solidFill>
                  <a:srgbClr val="FFC000"/>
                </a:solidFill>
              </a:rPr>
              <a:t>headers</a:t>
            </a:r>
            <a:endParaRPr lang="sk-SK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571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68D95-AA8A-1C00-51BD-4E515CD3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81" y="534661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Related literature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A8777C-A675-39C3-CA7D-BAE8DAE0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4" y="2506662"/>
            <a:ext cx="10515600" cy="4351338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https://www.aspectc.org/Publications.php</a:t>
            </a:r>
            <a:endParaRPr lang="en-US" dirty="0"/>
          </a:p>
          <a:p>
            <a:r>
              <a:rPr lang="en-US" dirty="0">
                <a:hlinkClick r:id="rId3"/>
              </a:rPr>
              <a:t>https://www.aspectc.org/doc/aosd-2005-demo.pdf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Search also for:</a:t>
            </a:r>
          </a:p>
          <a:p>
            <a:pPr lvl="1"/>
            <a:r>
              <a:rPr lang="en-US" dirty="0"/>
              <a:t>software product lines</a:t>
            </a:r>
          </a:p>
          <a:p>
            <a:pPr lvl="1"/>
            <a:r>
              <a:rPr lang="en-US" dirty="0"/>
              <a:t>conditional compilation</a:t>
            </a:r>
          </a:p>
          <a:p>
            <a:pPr lvl="1"/>
            <a:r>
              <a:rPr lang="en-US" dirty="0"/>
              <a:t>weaving</a:t>
            </a:r>
          </a:p>
          <a:p>
            <a:pPr lvl="1"/>
            <a:r>
              <a:rPr lang="en-US" dirty="0"/>
              <a:t>Aspects, aspect-oriented tools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B96A920-B2DC-186B-6CDD-278102EA4C61}"/>
              </a:ext>
            </a:extLst>
          </p:cNvPr>
          <p:cNvSpPr txBox="1"/>
          <p:nvPr/>
        </p:nvSpPr>
        <p:spPr>
          <a:xfrm>
            <a:off x="5402908" y="1490892"/>
            <a:ext cx="299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for embedded systems,...</a:t>
            </a:r>
          </a:p>
        </p:txBody>
      </p:sp>
    </p:spTree>
    <p:extLst>
      <p:ext uri="{BB962C8B-B14F-4D97-AF65-F5344CB8AC3E}">
        <p14:creationId xmlns:p14="http://schemas.microsoft.com/office/powerpoint/2010/main" val="233990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BCCE-BA0C-9682-E580-A84C1B00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15" y="179722"/>
            <a:ext cx="9872019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Around Advice </a:t>
            </a:r>
            <a:br>
              <a:rPr lang="en-US" sz="5400" b="1" dirty="0"/>
            </a:br>
            <a:r>
              <a:rPr lang="en-US" sz="5400" b="1" dirty="0"/>
              <a:t>in Spring AOP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FEFC68-AFB9-C417-8E3A-A8F197F0D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69" y="317510"/>
            <a:ext cx="10038726" cy="66782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/>
              <a:t>@Component</a:t>
            </a:r>
            <a:r>
              <a:rPr lang="sk-SK" dirty="0"/>
              <a:t>	</a:t>
            </a:r>
            <a:endParaRPr lang="en-US" dirty="0"/>
          </a:p>
          <a:p>
            <a:pPr marL="0" indent="0">
              <a:buNone/>
            </a:pPr>
            <a:r>
              <a:rPr lang="sk-SK" b="1" dirty="0"/>
              <a:t>@Aspect</a:t>
            </a:r>
          </a:p>
          <a:p>
            <a:pPr marL="0" indent="0">
              <a:buNone/>
            </a:pP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class</a:t>
            </a:r>
            <a:r>
              <a:rPr lang="sk-SK" dirty="0"/>
              <a:t> </a:t>
            </a:r>
            <a:r>
              <a:rPr lang="sk-SK" dirty="0" err="1"/>
              <a:t>TracingAspect</a:t>
            </a:r>
            <a:r>
              <a:rPr lang="sk-SK" dirty="0"/>
              <a:t> 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 err="1"/>
              <a:t>Logger</a:t>
            </a:r>
            <a:r>
              <a:rPr lang="sk-SK" dirty="0"/>
              <a:t> </a:t>
            </a:r>
            <a:r>
              <a:rPr lang="sk-SK" dirty="0" err="1"/>
              <a:t>logger</a:t>
            </a:r>
            <a:r>
              <a:rPr lang="sk-SK" dirty="0"/>
              <a:t> = </a:t>
            </a:r>
            <a:r>
              <a:rPr lang="sk-SK" dirty="0" err="1"/>
              <a:t>Logger.getLogger</a:t>
            </a:r>
            <a:r>
              <a:rPr lang="sk-SK" dirty="0"/>
              <a:t>();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/>
              <a:t>@Around(pointcut = </a:t>
            </a:r>
          </a:p>
          <a:p>
            <a:pPr marL="0" indent="0">
              <a:buNone/>
            </a:pPr>
            <a:r>
              <a:rPr lang="sk-SK" b="1" dirty="0"/>
              <a:t>	</a:t>
            </a:r>
            <a:r>
              <a:rPr lang="en-US" b="1" dirty="0"/>
              <a:t>	</a:t>
            </a:r>
            <a:r>
              <a:rPr lang="sk-SK" b="1" dirty="0">
                <a:solidFill>
                  <a:srgbClr val="00B0F0"/>
                </a:solidFill>
              </a:rPr>
              <a:t>"</a:t>
            </a:r>
            <a:r>
              <a:rPr lang="sk-SK" b="1" dirty="0" err="1">
                <a:solidFill>
                  <a:srgbClr val="00B0F0"/>
                </a:solidFill>
              </a:rPr>
              <a:t>execution</a:t>
            </a:r>
            <a:r>
              <a:rPr lang="sk-SK" b="1" dirty="0">
                <a:solidFill>
                  <a:srgbClr val="00B0F0"/>
                </a:solidFill>
              </a:rPr>
              <a:t>(* *(..))",</a:t>
            </a:r>
          </a:p>
          <a:p>
            <a:pPr marL="0" indent="0">
              <a:buNone/>
            </a:pPr>
            <a:r>
              <a:rPr lang="sk-SK" b="1" dirty="0"/>
              <a:t>	)</a:t>
            </a:r>
          </a:p>
          <a:p>
            <a:pPr marL="0" indent="0">
              <a:buNone/>
            </a:pPr>
            <a:r>
              <a:rPr lang="sk-SK" b="1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Object</a:t>
            </a:r>
            <a:r>
              <a:rPr lang="sk-SK" b="1" dirty="0"/>
              <a:t> </a:t>
            </a:r>
            <a:r>
              <a:rPr lang="sk-SK" b="1" dirty="0" err="1"/>
              <a:t>trace</a:t>
            </a:r>
            <a:r>
              <a:rPr lang="en-US" b="1" dirty="0"/>
              <a:t>Method</a:t>
            </a:r>
            <a:r>
              <a:rPr lang="sk-SK" b="1" dirty="0"/>
              <a:t>(</a:t>
            </a:r>
            <a:r>
              <a:rPr lang="sk-SK" b="1" dirty="0" err="1"/>
              <a:t>ProceedingJoinPoint</a:t>
            </a:r>
            <a:r>
              <a:rPr lang="sk-SK" b="1" dirty="0"/>
              <a:t> </a:t>
            </a:r>
            <a:r>
              <a:rPr lang="sk-SK" b="1" dirty="0" err="1"/>
              <a:t>proceedingJ</a:t>
            </a:r>
            <a:r>
              <a:rPr lang="en-US" b="1" dirty="0" err="1"/>
              <a:t>oin</a:t>
            </a:r>
            <a:r>
              <a:rPr lang="sk-SK" b="1" dirty="0"/>
              <a:t>P</a:t>
            </a:r>
            <a:r>
              <a:rPr lang="en-US" b="1" dirty="0" err="1"/>
              <a:t>oint</a:t>
            </a:r>
            <a:r>
              <a:rPr lang="sk-SK" b="1" dirty="0"/>
              <a:t>) </a:t>
            </a:r>
            <a:r>
              <a:rPr lang="en-US" b="1" dirty="0"/>
              <a:t> </a:t>
            </a:r>
            <a:r>
              <a:rPr lang="sk-SK" b="1" dirty="0" err="1"/>
              <a:t>throws</a:t>
            </a:r>
            <a:r>
              <a:rPr lang="sk-SK" b="1" dirty="0"/>
              <a:t> </a:t>
            </a:r>
            <a:r>
              <a:rPr lang="sk-SK" b="1" dirty="0" err="1"/>
              <a:t>Throwable</a:t>
            </a:r>
            <a:r>
              <a:rPr lang="en-US" b="1" dirty="0"/>
              <a:t> </a:t>
            </a:r>
            <a:r>
              <a:rPr lang="sk-SK" b="1" dirty="0"/>
              <a:t>{</a:t>
            </a:r>
          </a:p>
          <a:p>
            <a:pPr marL="0" indent="0">
              <a:buNone/>
            </a:pPr>
            <a:r>
              <a:rPr lang="sk-SK" b="1" dirty="0"/>
              <a:t>		</a:t>
            </a:r>
            <a:r>
              <a:rPr lang="sk-SK" b="1" dirty="0" err="1"/>
              <a:t>String</a:t>
            </a:r>
            <a:r>
              <a:rPr lang="sk-SK" b="1" dirty="0"/>
              <a:t> </a:t>
            </a:r>
            <a:r>
              <a:rPr lang="sk-SK" b="1" dirty="0" err="1"/>
              <a:t>methodInformation</a:t>
            </a:r>
            <a:r>
              <a:rPr lang="sk-SK" b="1" dirty="0"/>
              <a:t> = </a:t>
            </a:r>
            <a:r>
              <a:rPr lang="sk-SK" b="1" dirty="0" err="1"/>
              <a:t>proceedingsJP.getStaticPart</a:t>
            </a:r>
            <a:r>
              <a:rPr lang="sk-SK" b="1" dirty="0"/>
              <a:t>().</a:t>
            </a:r>
            <a:r>
              <a:rPr lang="sk-SK" b="1" dirty="0" err="1"/>
              <a:t>getSignature</a:t>
            </a:r>
            <a:r>
              <a:rPr lang="sk-SK" b="1" dirty="0"/>
              <a:t>().</a:t>
            </a:r>
            <a:r>
              <a:rPr lang="sk-SK" b="1" dirty="0" err="1"/>
              <a:t>toString</a:t>
            </a:r>
            <a:r>
              <a:rPr lang="sk-SK" b="1" dirty="0"/>
              <a:t>();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/>
              <a:t>		</a:t>
            </a:r>
            <a:r>
              <a:rPr lang="sk-SK" b="1" dirty="0" err="1"/>
              <a:t>logger.trace</a:t>
            </a:r>
            <a:r>
              <a:rPr lang="sk-SK" b="1" dirty="0"/>
              <a:t>("</a:t>
            </a:r>
            <a:r>
              <a:rPr lang="sk-SK" b="1" dirty="0" err="1"/>
              <a:t>Entering</a:t>
            </a:r>
            <a:r>
              <a:rPr lang="sk-SK" b="1" dirty="0"/>
              <a:t> </a:t>
            </a:r>
            <a:r>
              <a:rPr lang="en-US" b="1" dirty="0"/>
              <a:t>method: </a:t>
            </a:r>
            <a:r>
              <a:rPr lang="sk-SK" b="1" dirty="0"/>
              <a:t>"</a:t>
            </a:r>
            <a:r>
              <a:rPr lang="en-US" b="1" dirty="0"/>
              <a:t> </a:t>
            </a:r>
            <a:r>
              <a:rPr lang="sk-SK" b="1" dirty="0"/>
              <a:t>+ </a:t>
            </a:r>
            <a:r>
              <a:rPr lang="sk-SK" b="1" dirty="0" err="1"/>
              <a:t>methodInformation</a:t>
            </a:r>
            <a:r>
              <a:rPr lang="sk-SK" b="1" dirty="0"/>
              <a:t>);</a:t>
            </a:r>
          </a:p>
          <a:p>
            <a:pPr marL="0" indent="0">
              <a:buNone/>
            </a:pPr>
            <a:r>
              <a:rPr lang="sk-SK" b="1" dirty="0"/>
              <a:t>		</a:t>
            </a:r>
            <a:r>
              <a:rPr lang="sk-SK" b="1" dirty="0" err="1"/>
              <a:t>try</a:t>
            </a:r>
            <a:r>
              <a:rPr lang="sk-SK" b="1" dirty="0"/>
              <a:t> {</a:t>
            </a:r>
          </a:p>
          <a:p>
            <a:pPr marL="0" indent="0">
              <a:buNone/>
            </a:pPr>
            <a:r>
              <a:rPr lang="sk-SK" b="1" dirty="0"/>
              <a:t>		</a:t>
            </a:r>
            <a:r>
              <a:rPr lang="en-US" b="1" dirty="0"/>
              <a:t>	</a:t>
            </a:r>
            <a:r>
              <a:rPr lang="sk-SK" b="1" dirty="0" err="1"/>
              <a:t>return</a:t>
            </a:r>
            <a:r>
              <a:rPr lang="sk-SK" b="1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proceedingJ</a:t>
            </a:r>
            <a:r>
              <a:rPr lang="en-US" b="1" dirty="0" err="1">
                <a:solidFill>
                  <a:srgbClr val="FF0000"/>
                </a:solidFill>
              </a:rPr>
              <a:t>oin</a:t>
            </a:r>
            <a:r>
              <a:rPr lang="sk-SK" b="1" dirty="0">
                <a:solidFill>
                  <a:srgbClr val="FF0000"/>
                </a:solidFill>
              </a:rPr>
              <a:t>P</a:t>
            </a:r>
            <a:r>
              <a:rPr lang="en-US" b="1" dirty="0" err="1">
                <a:solidFill>
                  <a:srgbClr val="FF0000"/>
                </a:solidFill>
              </a:rPr>
              <a:t>oint</a:t>
            </a:r>
            <a:r>
              <a:rPr lang="sk-SK" b="1" dirty="0">
                <a:solidFill>
                  <a:srgbClr val="FF0000"/>
                </a:solidFill>
              </a:rPr>
              <a:t>.</a:t>
            </a:r>
            <a:r>
              <a:rPr lang="sk-SK" b="1" dirty="0" err="1">
                <a:solidFill>
                  <a:srgbClr val="FF0000"/>
                </a:solidFill>
              </a:rPr>
              <a:t>proceed</a:t>
            </a:r>
            <a:r>
              <a:rPr lang="sk-SK" b="1" dirty="0">
                <a:solidFill>
                  <a:srgbClr val="FF0000"/>
                </a:solidFill>
              </a:rPr>
              <a:t>()</a:t>
            </a:r>
            <a:r>
              <a:rPr lang="en-US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b="1" dirty="0"/>
              <a:t>		} </a:t>
            </a:r>
            <a:r>
              <a:rPr lang="sk-SK" b="1" dirty="0" err="1"/>
              <a:t>catch</a:t>
            </a:r>
            <a:r>
              <a:rPr lang="sk-SK" b="1" dirty="0"/>
              <a:t> (</a:t>
            </a:r>
            <a:r>
              <a:rPr lang="sk-SK" b="1" dirty="0" err="1"/>
              <a:t>Throwable</a:t>
            </a:r>
            <a:r>
              <a:rPr lang="sk-SK" b="1" dirty="0"/>
              <a:t> ex)</a:t>
            </a:r>
            <a:r>
              <a:rPr lang="en-US" b="1" dirty="0"/>
              <a:t> </a:t>
            </a:r>
            <a:r>
              <a:rPr lang="sk-SK" b="1" dirty="0"/>
              <a:t>{</a:t>
            </a:r>
          </a:p>
          <a:p>
            <a:pPr marL="0" indent="0">
              <a:buNone/>
            </a:pPr>
            <a:r>
              <a:rPr lang="sk-SK" b="1" dirty="0"/>
              <a:t>			</a:t>
            </a:r>
            <a:r>
              <a:rPr lang="sk-SK" b="1" dirty="0" err="1"/>
              <a:t>logger.error</a:t>
            </a:r>
            <a:r>
              <a:rPr lang="sk-SK" b="1" dirty="0"/>
              <a:t>("</a:t>
            </a:r>
            <a:r>
              <a:rPr lang="sk-SK" b="1" dirty="0" err="1"/>
              <a:t>Exception</a:t>
            </a:r>
            <a:r>
              <a:rPr lang="en-US" b="1" dirty="0"/>
              <a:t> occurred</a:t>
            </a:r>
            <a:r>
              <a:rPr lang="sk-SK" b="1" dirty="0"/>
              <a:t> in</a:t>
            </a:r>
            <a:r>
              <a:rPr lang="en-US" b="1" dirty="0"/>
              <a:t>:</a:t>
            </a:r>
            <a:r>
              <a:rPr lang="sk-SK" b="1" dirty="0"/>
              <a:t> "</a:t>
            </a:r>
            <a:r>
              <a:rPr lang="en-US" b="1" dirty="0"/>
              <a:t> </a:t>
            </a:r>
            <a:r>
              <a:rPr lang="sk-SK" b="1" dirty="0"/>
              <a:t>+ </a:t>
            </a:r>
            <a:r>
              <a:rPr lang="sk-SK" b="1" dirty="0" err="1"/>
              <a:t>methodInformation</a:t>
            </a:r>
            <a:r>
              <a:rPr lang="sk-SK" b="1" dirty="0"/>
              <a:t>, ex);</a:t>
            </a:r>
          </a:p>
          <a:p>
            <a:pPr marL="0" indent="0">
              <a:buNone/>
            </a:pPr>
            <a:r>
              <a:rPr lang="sk-SK" b="1" dirty="0"/>
              <a:t>			</a:t>
            </a:r>
            <a:r>
              <a:rPr lang="sk-SK" b="1" dirty="0" err="1"/>
              <a:t>throw</a:t>
            </a:r>
            <a:r>
              <a:rPr lang="sk-SK" b="1" dirty="0"/>
              <a:t> ex;						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sk-SK" b="1" dirty="0"/>
              <a:t>} </a:t>
            </a:r>
            <a:r>
              <a:rPr lang="sk-SK" b="1" dirty="0" err="1"/>
              <a:t>finally</a:t>
            </a:r>
            <a:r>
              <a:rPr lang="sk-SK" b="1" dirty="0"/>
              <a:t> {</a:t>
            </a:r>
            <a:r>
              <a:rPr lang="en-US" b="1" dirty="0"/>
              <a:t> </a:t>
            </a:r>
            <a:r>
              <a:rPr lang="sk-SK" b="1" dirty="0" err="1"/>
              <a:t>logger.trace</a:t>
            </a:r>
            <a:r>
              <a:rPr lang="sk-SK" b="1" dirty="0"/>
              <a:t>("</a:t>
            </a:r>
            <a:r>
              <a:rPr lang="sk-SK" b="1" dirty="0" err="1"/>
              <a:t>Exiting</a:t>
            </a:r>
            <a:r>
              <a:rPr lang="sk-SK" b="1" dirty="0"/>
              <a:t> </a:t>
            </a:r>
            <a:r>
              <a:rPr lang="en-US" b="1" dirty="0"/>
              <a:t>method: </a:t>
            </a:r>
            <a:r>
              <a:rPr lang="sk-SK" b="1" dirty="0"/>
              <a:t>"</a:t>
            </a:r>
            <a:r>
              <a:rPr lang="en-US" b="1" dirty="0"/>
              <a:t> </a:t>
            </a:r>
            <a:r>
              <a:rPr lang="sk-SK" b="1" dirty="0"/>
              <a:t>+ </a:t>
            </a:r>
            <a:r>
              <a:rPr lang="sk-SK" b="1" dirty="0" err="1"/>
              <a:t>methodInformation</a:t>
            </a:r>
            <a:r>
              <a:rPr lang="sk-SK" b="1" dirty="0"/>
              <a:t>);</a:t>
            </a:r>
            <a:r>
              <a:rPr lang="en-US" b="1" dirty="0"/>
              <a:t> </a:t>
            </a:r>
            <a:r>
              <a:rPr lang="sk-SK" b="1" dirty="0"/>
              <a:t>}			</a:t>
            </a:r>
          </a:p>
          <a:p>
            <a:pPr marL="0" indent="0">
              <a:buNone/>
            </a:pPr>
            <a:r>
              <a:rPr lang="sk-SK" b="1" dirty="0"/>
              <a:t>	}</a:t>
            </a:r>
            <a:endParaRPr lang="en-US" b="1" dirty="0"/>
          </a:p>
          <a:p>
            <a:pPr marL="0" indent="0">
              <a:buNone/>
            </a:pPr>
            <a:r>
              <a:rPr lang="sk-SK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34150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B48AE-C9D7-534D-4CC1-B1858D58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53" y="259796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Decorators in Python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8A3A1C-FEF9-F23A-5D72-90FF10400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24" y="1701438"/>
            <a:ext cx="8596668" cy="5200605"/>
          </a:xfrm>
        </p:spPr>
        <p:txBody>
          <a:bodyPr>
            <a:normAutofit fontScale="92500" lnSpcReduction="20000"/>
          </a:bodyPr>
          <a:lstStyle/>
          <a:p>
            <a:endParaRPr lang="sk-SK" dirty="0"/>
          </a:p>
          <a:p>
            <a:pPr marL="0" indent="0">
              <a:buNone/>
            </a:pPr>
            <a:r>
              <a:rPr lang="sk-SK" dirty="0" err="1"/>
              <a:t>cosmos</a:t>
            </a:r>
            <a:r>
              <a:rPr lang="sk-SK" dirty="0"/>
              <a:t>_</a:t>
            </a:r>
            <a:r>
              <a:rPr lang="en-US" dirty="0" err="1"/>
              <a:t>db</a:t>
            </a:r>
            <a:r>
              <a:rPr lang="sk-SK" dirty="0"/>
              <a:t> = </a:t>
            </a:r>
            <a:r>
              <a:rPr lang="sk-SK" dirty="0" err="1"/>
              <a:t>CosmosDb</a:t>
            </a:r>
            <a:r>
              <a:rPr lang="sk-SK" dirty="0"/>
              <a:t>("")</a:t>
            </a:r>
          </a:p>
          <a:p>
            <a:pPr marL="0" indent="0">
              <a:buNone/>
            </a:pPr>
            <a:r>
              <a:rPr lang="sk-SK" dirty="0"/>
              <a:t>SECS_DISABLE_CACHED = 5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b="1" dirty="0" err="1">
                <a:solidFill>
                  <a:srgbClr val="00B0F0"/>
                </a:solidFill>
              </a:rPr>
              <a:t>async</a:t>
            </a:r>
            <a:r>
              <a:rPr lang="sk-SK" b="1" dirty="0"/>
              <a:t> </a:t>
            </a:r>
            <a:r>
              <a:rPr lang="sk-SK" b="1" dirty="0" err="1"/>
              <a:t>def</a:t>
            </a:r>
            <a:r>
              <a:rPr lang="sk-SK" b="1" dirty="0"/>
              <a:t> </a:t>
            </a:r>
            <a:r>
              <a:rPr lang="sk-SK" b="1" dirty="0" err="1"/>
              <a:t>main</a:t>
            </a:r>
            <a:r>
              <a:rPr lang="sk-SK" b="1" dirty="0"/>
              <a:t>(</a:t>
            </a:r>
            <a:r>
              <a:rPr lang="sk-SK" b="1" dirty="0" err="1"/>
              <a:t>req</a:t>
            </a:r>
            <a:r>
              <a:rPr lang="en-US" b="1" dirty="0" err="1"/>
              <a:t>uest</a:t>
            </a:r>
            <a:r>
              <a:rPr lang="sk-SK" b="1" dirty="0"/>
              <a:t>: </a:t>
            </a:r>
            <a:r>
              <a:rPr lang="sk-SK" b="1" dirty="0" err="1"/>
              <a:t>func.HttpRequest</a:t>
            </a:r>
            <a:r>
              <a:rPr lang="sk-SK" b="1" dirty="0"/>
              <a:t>) -&gt; </a:t>
            </a:r>
            <a:r>
              <a:rPr lang="sk-SK" b="1" dirty="0" err="1"/>
              <a:t>func.HttpResponse</a:t>
            </a:r>
            <a:r>
              <a:rPr lang="sk-SK" b="1" dirty="0"/>
              <a:t>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	data</a:t>
            </a:r>
            <a:r>
              <a:rPr lang="sk-SK" dirty="0"/>
              <a:t> = </a:t>
            </a:r>
            <a:r>
              <a:rPr lang="sk-SK" dirty="0" err="1"/>
              <a:t>req</a:t>
            </a:r>
            <a:r>
              <a:rPr lang="en-US" dirty="0" err="1"/>
              <a:t>uest</a:t>
            </a:r>
            <a:r>
              <a:rPr lang="sk-SK" dirty="0"/>
              <a:t>.</a:t>
            </a:r>
            <a:r>
              <a:rPr lang="sk-SK" dirty="0" err="1"/>
              <a:t>route_params.get</a:t>
            </a:r>
            <a:r>
              <a:rPr lang="sk-SK" dirty="0"/>
              <a:t>('</a:t>
            </a:r>
            <a:r>
              <a:rPr lang="en-US" dirty="0"/>
              <a:t>data</a:t>
            </a:r>
            <a:r>
              <a:rPr lang="sk-SK" dirty="0"/>
              <a:t>’)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data_values</a:t>
            </a:r>
            <a:r>
              <a:rPr lang="sk-SK" dirty="0"/>
              <a:t> = </a:t>
            </a:r>
            <a:r>
              <a:rPr lang="sk-SK" b="1" dirty="0" err="1">
                <a:solidFill>
                  <a:srgbClr val="00B0F0"/>
                </a:solidFill>
              </a:rPr>
              <a:t>await</a:t>
            </a:r>
            <a:r>
              <a:rPr lang="sk-SK" dirty="0"/>
              <a:t> </a:t>
            </a:r>
            <a:r>
              <a:rPr lang="sk-SK" dirty="0" err="1"/>
              <a:t>cosmos</a:t>
            </a:r>
            <a:r>
              <a:rPr lang="sk-SK" dirty="0"/>
              <a:t>_</a:t>
            </a:r>
            <a:r>
              <a:rPr lang="en-US" dirty="0" err="1"/>
              <a:t>db</a:t>
            </a:r>
            <a:r>
              <a:rPr lang="sk-SK" dirty="0"/>
              <a:t>.get(</a:t>
            </a:r>
            <a:r>
              <a:rPr lang="en-US" dirty="0"/>
              <a:t>data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 err="1"/>
              <a:t>if</a:t>
            </a:r>
            <a:r>
              <a:rPr lang="sk-SK" dirty="0"/>
              <a:t> </a:t>
            </a:r>
            <a:r>
              <a:rPr lang="en-US" dirty="0"/>
              <a:t>data</a:t>
            </a:r>
            <a:r>
              <a:rPr lang="sk-SK" dirty="0"/>
              <a:t> == '</a:t>
            </a:r>
            <a:r>
              <a:rPr lang="en-US" dirty="0"/>
              <a:t>first</a:t>
            </a:r>
            <a:r>
              <a:rPr lang="sk-SK" dirty="0"/>
              <a:t>’: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      </a:t>
            </a:r>
            <a:r>
              <a:rPr lang="sk-SK" dirty="0" err="1"/>
              <a:t>result</a:t>
            </a:r>
            <a:r>
              <a:rPr lang="sk-SK" dirty="0"/>
              <a:t> = </a:t>
            </a:r>
            <a:r>
              <a:rPr lang="sk-SK" b="1" dirty="0" err="1">
                <a:solidFill>
                  <a:srgbClr val="00B0F0"/>
                </a:solidFill>
              </a:rPr>
              <a:t>await</a:t>
            </a:r>
            <a:r>
              <a:rPr lang="sk-SK" dirty="0"/>
              <a:t> </a:t>
            </a:r>
            <a:r>
              <a:rPr lang="sk-SK" dirty="0" err="1"/>
              <a:t>do_something</a:t>
            </a:r>
            <a:r>
              <a:rPr lang="sk-SK" dirty="0"/>
              <a:t>(</a:t>
            </a:r>
            <a:r>
              <a:rPr lang="en-US" dirty="0"/>
              <a:t>data</a:t>
            </a:r>
            <a:r>
              <a:rPr lang="sk-SK" dirty="0"/>
              <a:t>, </a:t>
            </a:r>
            <a:r>
              <a:rPr lang="en-US" dirty="0"/>
              <a:t>data_</a:t>
            </a:r>
            <a:r>
              <a:rPr lang="sk-SK" dirty="0" err="1"/>
              <a:t>values</a:t>
            </a:r>
            <a:r>
              <a:rPr lang="sk-SK" dirty="0"/>
              <a:t>, ['</a:t>
            </a:r>
            <a:r>
              <a:rPr lang="en-US" dirty="0" err="1"/>
              <a:t>aaa</a:t>
            </a:r>
            <a:r>
              <a:rPr lang="sk-SK" dirty="0"/>
              <a:t>', '</a:t>
            </a:r>
            <a:r>
              <a:rPr lang="en-US" dirty="0" err="1"/>
              <a:t>bbb</a:t>
            </a:r>
            <a:r>
              <a:rPr lang="sk-SK" dirty="0"/>
              <a:t>’, '</a:t>
            </a:r>
            <a:r>
              <a:rPr lang="en-US" dirty="0"/>
              <a:t>ccc</a:t>
            </a:r>
            <a:r>
              <a:rPr lang="sk-SK" dirty="0"/>
              <a:t>’])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 err="1"/>
              <a:t>elif</a:t>
            </a:r>
            <a:r>
              <a:rPr lang="sk-SK" dirty="0"/>
              <a:t> report == '</a:t>
            </a:r>
            <a:r>
              <a:rPr lang="en-US" dirty="0"/>
              <a:t>second</a:t>
            </a:r>
            <a:r>
              <a:rPr lang="sk-SK" dirty="0"/>
              <a:t>’: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 err="1"/>
              <a:t>result</a:t>
            </a:r>
            <a:r>
              <a:rPr lang="sk-SK" dirty="0"/>
              <a:t> = </a:t>
            </a:r>
            <a:r>
              <a:rPr lang="sk-SK" b="1" dirty="0" err="1">
                <a:solidFill>
                  <a:srgbClr val="00B0F0"/>
                </a:solidFill>
              </a:rPr>
              <a:t>await</a:t>
            </a:r>
            <a:r>
              <a:rPr lang="sk-SK" dirty="0"/>
              <a:t> </a:t>
            </a:r>
            <a:r>
              <a:rPr lang="sk-SK" dirty="0" err="1"/>
              <a:t>do_something</a:t>
            </a:r>
            <a:r>
              <a:rPr lang="sk-SK" dirty="0"/>
              <a:t>(</a:t>
            </a:r>
            <a:r>
              <a:rPr lang="en-US" dirty="0"/>
              <a:t>data</a:t>
            </a:r>
            <a:r>
              <a:rPr lang="sk-SK" dirty="0"/>
              <a:t>, </a:t>
            </a:r>
            <a:r>
              <a:rPr lang="en-US" dirty="0"/>
              <a:t>data_</a:t>
            </a:r>
            <a:r>
              <a:rPr lang="sk-SK" dirty="0" err="1"/>
              <a:t>values</a:t>
            </a:r>
            <a:r>
              <a:rPr lang="sk-SK" dirty="0"/>
              <a:t>, ['1</a:t>
            </a:r>
            <a:r>
              <a:rPr lang="en-US" dirty="0"/>
              <a:t>1</a:t>
            </a:r>
            <a:r>
              <a:rPr lang="sk-SK" dirty="0"/>
              <a:t>', '2</a:t>
            </a:r>
            <a:r>
              <a:rPr lang="en-US" dirty="0"/>
              <a:t>2</a:t>
            </a:r>
            <a:r>
              <a:rPr lang="sk-SK" dirty="0"/>
              <a:t>', '</a:t>
            </a:r>
            <a:r>
              <a:rPr lang="en-US" dirty="0"/>
              <a:t>3</a:t>
            </a:r>
            <a:r>
              <a:rPr lang="sk-SK" dirty="0"/>
              <a:t>3’])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 err="1"/>
              <a:t>else</a:t>
            </a:r>
            <a:r>
              <a:rPr lang="sk-SK" dirty="0"/>
              <a:t>: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 err="1"/>
              <a:t>result</a:t>
            </a:r>
            <a:r>
              <a:rPr lang="sk-SK" dirty="0"/>
              <a:t> = </a:t>
            </a:r>
            <a:r>
              <a:rPr lang="sk-SK" b="1" dirty="0" err="1">
                <a:solidFill>
                  <a:srgbClr val="00B0F0"/>
                </a:solidFill>
              </a:rPr>
              <a:t>await</a:t>
            </a:r>
            <a:r>
              <a:rPr lang="sk-SK" dirty="0"/>
              <a:t> </a:t>
            </a:r>
            <a:r>
              <a:rPr lang="sk-SK" dirty="0" err="1"/>
              <a:t>do_something</a:t>
            </a:r>
            <a:r>
              <a:rPr lang="sk-SK" dirty="0"/>
              <a:t>(</a:t>
            </a:r>
            <a:r>
              <a:rPr lang="en-US" dirty="0"/>
              <a:t>data</a:t>
            </a:r>
            <a:r>
              <a:rPr lang="sk-SK" dirty="0"/>
              <a:t>, </a:t>
            </a:r>
            <a:r>
              <a:rPr lang="sk-SK" dirty="0" err="1"/>
              <a:t>values</a:t>
            </a:r>
            <a:r>
              <a:rPr lang="sk-SK" dirty="0"/>
              <a:t>, ['x', '</a:t>
            </a:r>
            <a:r>
              <a:rPr lang="en-US" dirty="0"/>
              <a:t>d</a:t>
            </a:r>
            <a:r>
              <a:rPr lang="sk-SK" dirty="0"/>
              <a:t>'])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 err="1"/>
              <a:t>return</a:t>
            </a:r>
            <a:r>
              <a:rPr lang="sk-SK" dirty="0"/>
              <a:t> </a:t>
            </a:r>
            <a:r>
              <a:rPr lang="sk-SK" dirty="0" err="1"/>
              <a:t>func.HttpResponse</a:t>
            </a:r>
            <a:r>
              <a:rPr lang="sk-SK" dirty="0"/>
              <a:t>(</a:t>
            </a:r>
            <a:r>
              <a:rPr lang="sk-SK" dirty="0" err="1"/>
              <a:t>result</a:t>
            </a:r>
            <a:r>
              <a:rPr lang="sk-SK" dirty="0"/>
              <a:t>)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7EDE611-FFA6-AE4F-ABFF-B2D839CFAB09}"/>
              </a:ext>
            </a:extLst>
          </p:cNvPr>
          <p:cNvSpPr txBox="1"/>
          <p:nvPr/>
        </p:nvSpPr>
        <p:spPr>
          <a:xfrm>
            <a:off x="2635701" y="1116290"/>
            <a:ext cx="9342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application to asynchronous functions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8707449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7C5B0-228D-F64A-E1C7-96765D03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48" y="261729"/>
            <a:ext cx="10481554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Decorator applied on async function: Use in FAAS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D2C022-79A5-2522-4FFC-2F7FB0522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5" y="2281482"/>
            <a:ext cx="9577236" cy="419907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def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use_cache_decorator</a:t>
            </a:r>
            <a:r>
              <a:rPr lang="sk-SK" b="1" dirty="0">
                <a:solidFill>
                  <a:srgbClr val="FF0000"/>
                </a:solidFill>
              </a:rPr>
              <a:t>(</a:t>
            </a:r>
            <a:r>
              <a:rPr lang="sk-SK" b="1" dirty="0" err="1">
                <a:solidFill>
                  <a:srgbClr val="7030A0"/>
                </a:solidFill>
              </a:rPr>
              <a:t>function_to_do</a:t>
            </a:r>
            <a:r>
              <a:rPr lang="sk-SK" b="1" dirty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b="1" dirty="0" err="1">
                <a:solidFill>
                  <a:srgbClr val="00B0F0"/>
                </a:solidFill>
              </a:rPr>
              <a:t>async</a:t>
            </a:r>
            <a:r>
              <a:rPr lang="sk-SK" b="1" dirty="0">
                <a:solidFill>
                  <a:srgbClr val="00B0F0"/>
                </a:solidFill>
              </a:rPr>
              <a:t> </a:t>
            </a:r>
            <a:r>
              <a:rPr lang="sk-SK" b="1" dirty="0" err="1">
                <a:solidFill>
                  <a:srgbClr val="00B0F0"/>
                </a:solidFill>
              </a:rPr>
              <a:t>def</a:t>
            </a:r>
            <a:r>
              <a:rPr lang="sk-SK" b="1" dirty="0">
                <a:solidFill>
                  <a:srgbClr val="00B0F0"/>
                </a:solidFill>
              </a:rPr>
              <a:t> </a:t>
            </a:r>
            <a:r>
              <a:rPr lang="sk-SK" b="1" dirty="0" err="1">
                <a:solidFill>
                  <a:srgbClr val="00B0F0"/>
                </a:solidFill>
              </a:rPr>
              <a:t>use_cache</a:t>
            </a:r>
            <a:r>
              <a:rPr lang="sk-SK" b="1" dirty="0">
                <a:solidFill>
                  <a:srgbClr val="00B0F0"/>
                </a:solidFill>
              </a:rPr>
              <a:t>(report, </a:t>
            </a:r>
            <a:r>
              <a:rPr lang="en-US" b="1" dirty="0">
                <a:solidFill>
                  <a:srgbClr val="00B0F0"/>
                </a:solidFill>
              </a:rPr>
              <a:t>data_</a:t>
            </a:r>
            <a:r>
              <a:rPr lang="sk-SK" b="1" dirty="0" err="1">
                <a:solidFill>
                  <a:srgbClr val="00B0F0"/>
                </a:solidFill>
              </a:rPr>
              <a:t>values</a:t>
            </a:r>
            <a:r>
              <a:rPr lang="sk-SK" b="1" dirty="0">
                <a:solidFill>
                  <a:srgbClr val="00B0F0"/>
                </a:solidFill>
              </a:rPr>
              <a:t>, </a:t>
            </a:r>
            <a:r>
              <a:rPr lang="sk-SK" b="1" dirty="0" err="1">
                <a:solidFill>
                  <a:srgbClr val="00B0F0"/>
                </a:solidFill>
              </a:rPr>
              <a:t>value_array</a:t>
            </a:r>
            <a:r>
              <a:rPr lang="sk-SK" b="1" dirty="0">
                <a:solidFill>
                  <a:srgbClr val="00B0F0"/>
                </a:solidFill>
              </a:rPr>
              <a:t>):</a:t>
            </a:r>
            <a:endParaRPr lang="en-US" b="1" dirty="0">
              <a:solidFill>
                <a:srgbClr val="00B0F0"/>
              </a:solidFill>
            </a:endParaRP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sk-SK" sz="1900" dirty="0" err="1"/>
              <a:t>if</a:t>
            </a:r>
            <a:r>
              <a:rPr lang="sk-SK" sz="1900" dirty="0"/>
              <a:t> </a:t>
            </a:r>
            <a:r>
              <a:rPr lang="en-US" sz="1900" dirty="0"/>
              <a:t>data_</a:t>
            </a:r>
            <a:r>
              <a:rPr lang="sk-SK" sz="1900" dirty="0" err="1"/>
              <a:t>values</a:t>
            </a:r>
            <a:r>
              <a:rPr lang="sk-SK" sz="1900" dirty="0"/>
              <a:t> </a:t>
            </a:r>
            <a:r>
              <a:rPr lang="sk-SK" sz="1900" dirty="0" err="1"/>
              <a:t>is</a:t>
            </a:r>
            <a:r>
              <a:rPr lang="sk-SK" sz="1900" dirty="0"/>
              <a:t> </a:t>
            </a:r>
            <a:r>
              <a:rPr lang="sk-SK" sz="1900" dirty="0" err="1"/>
              <a:t>not</a:t>
            </a:r>
            <a:r>
              <a:rPr lang="sk-SK" sz="1900" dirty="0"/>
              <a:t> </a:t>
            </a:r>
            <a:r>
              <a:rPr lang="sk-SK" sz="1900" dirty="0" err="1"/>
              <a:t>None</a:t>
            </a:r>
            <a:r>
              <a:rPr lang="sk-SK" sz="1900" dirty="0"/>
              <a:t> and </a:t>
            </a:r>
            <a:r>
              <a:rPr lang="en-US" sz="1900" dirty="0"/>
              <a:t>data_</a:t>
            </a:r>
            <a:r>
              <a:rPr lang="sk-SK" sz="1900" dirty="0" err="1"/>
              <a:t>values</a:t>
            </a:r>
            <a:r>
              <a:rPr lang="sk-SK" sz="1900" dirty="0"/>
              <a:t>['</a:t>
            </a:r>
            <a:r>
              <a:rPr lang="sk-SK" sz="1900" dirty="0" err="1"/>
              <a:t>time</a:t>
            </a:r>
            <a:r>
              <a:rPr lang="sk-SK" sz="1900" dirty="0"/>
              <a:t>'] + SECS_DISABLE_CACHED &gt; </a:t>
            </a:r>
            <a:r>
              <a:rPr lang="sk-SK" sz="1900" dirty="0" err="1"/>
              <a:t>time.time</a:t>
            </a:r>
            <a:r>
              <a:rPr lang="sk-SK" sz="1900" dirty="0"/>
              <a:t>():</a:t>
            </a:r>
            <a:endParaRPr lang="en-US" sz="1900" dirty="0"/>
          </a:p>
          <a:p>
            <a:pPr marL="800100" lvl="2" indent="0">
              <a:buNone/>
            </a:pPr>
            <a:r>
              <a:rPr lang="en-US" sz="1900" dirty="0"/>
              <a:t>		</a:t>
            </a:r>
            <a:r>
              <a:rPr lang="sk-SK" sz="1900" dirty="0" err="1"/>
              <a:t>return</a:t>
            </a:r>
            <a:r>
              <a:rPr lang="sk-SK" sz="1900" dirty="0"/>
              <a:t> </a:t>
            </a:r>
            <a:r>
              <a:rPr lang="en-US" sz="1900" dirty="0"/>
              <a:t>data_</a:t>
            </a:r>
            <a:r>
              <a:rPr lang="sk-SK" sz="1900" dirty="0" err="1"/>
              <a:t>values</a:t>
            </a:r>
            <a:r>
              <a:rPr lang="sk-SK" sz="1900" dirty="0"/>
              <a:t>['</a:t>
            </a:r>
            <a:r>
              <a:rPr lang="sk-SK" sz="1900" dirty="0" err="1"/>
              <a:t>value</a:t>
            </a:r>
            <a:r>
              <a:rPr lang="sk-SK" sz="1900" dirty="0"/>
              <a:t>’]</a:t>
            </a:r>
            <a:endParaRPr lang="en-US" sz="1900" dirty="0"/>
          </a:p>
          <a:p>
            <a:pPr marL="800100" lvl="2" indent="0">
              <a:buNone/>
            </a:pPr>
            <a:r>
              <a:rPr lang="en-US" sz="1900" dirty="0"/>
              <a:t>	</a:t>
            </a:r>
            <a:r>
              <a:rPr lang="sk-SK" sz="1900" dirty="0" err="1"/>
              <a:t>else</a:t>
            </a:r>
            <a:r>
              <a:rPr lang="sk-SK" sz="1900" dirty="0"/>
              <a:t>:</a:t>
            </a:r>
            <a:endParaRPr lang="en-US" sz="1900" dirty="0"/>
          </a:p>
          <a:p>
            <a:pPr marL="800100" lvl="2" indent="0">
              <a:buNone/>
            </a:pPr>
            <a:r>
              <a:rPr lang="en-US" sz="1900" dirty="0"/>
              <a:t>		</a:t>
            </a:r>
            <a:r>
              <a:rPr lang="sk-SK" sz="1900" dirty="0" err="1"/>
              <a:t>result_dict</a:t>
            </a:r>
            <a:r>
              <a:rPr lang="sk-SK" sz="1900" dirty="0"/>
              <a:t> = </a:t>
            </a:r>
            <a:r>
              <a:rPr lang="sk-SK" sz="1900" dirty="0" err="1"/>
              <a:t>dict</a:t>
            </a:r>
            <a:r>
              <a:rPr lang="sk-SK" sz="1900" dirty="0"/>
              <a:t>()</a:t>
            </a:r>
            <a:endParaRPr lang="en-US" sz="1900" dirty="0"/>
          </a:p>
          <a:p>
            <a:pPr marL="800100" lvl="2" indent="0">
              <a:buNone/>
            </a:pPr>
            <a:r>
              <a:rPr lang="en-US" sz="1900" dirty="0"/>
              <a:t>		</a:t>
            </a:r>
            <a:r>
              <a:rPr lang="sk-SK" sz="1900" dirty="0" err="1"/>
              <a:t>result_dict</a:t>
            </a:r>
            <a:r>
              <a:rPr lang="sk-SK" sz="1900" dirty="0"/>
              <a:t>['id'] = report</a:t>
            </a:r>
            <a:endParaRPr lang="en-US" sz="1900" dirty="0"/>
          </a:p>
          <a:p>
            <a:pPr marL="800100" lvl="2" indent="0">
              <a:buNone/>
            </a:pPr>
            <a:r>
              <a:rPr lang="en-US" sz="1900" dirty="0"/>
              <a:t>		</a:t>
            </a:r>
            <a:r>
              <a:rPr lang="sk-SK" sz="1900" dirty="0" err="1"/>
              <a:t>result_dict</a:t>
            </a:r>
            <a:r>
              <a:rPr lang="sk-SK" sz="1900" dirty="0"/>
              <a:t>['</a:t>
            </a:r>
            <a:r>
              <a:rPr lang="sk-SK" sz="1900" dirty="0" err="1"/>
              <a:t>value</a:t>
            </a:r>
            <a:r>
              <a:rPr lang="sk-SK" sz="1900" dirty="0"/>
              <a:t>'] = </a:t>
            </a:r>
            <a:r>
              <a:rPr lang="sk-SK" sz="1900" b="1" dirty="0" err="1"/>
              <a:t>await</a:t>
            </a:r>
            <a:r>
              <a:rPr lang="sk-SK" sz="1900" b="1" dirty="0"/>
              <a:t> </a:t>
            </a:r>
            <a:r>
              <a:rPr lang="sk-SK" sz="1900" b="1" dirty="0" err="1">
                <a:solidFill>
                  <a:srgbClr val="7030A0"/>
                </a:solidFill>
              </a:rPr>
              <a:t>function_to_do</a:t>
            </a:r>
            <a:r>
              <a:rPr lang="sk-SK" sz="1900" b="1" dirty="0"/>
              <a:t>(</a:t>
            </a:r>
            <a:r>
              <a:rPr lang="sk-SK" sz="1900" b="1" dirty="0" err="1"/>
              <a:t>value_array</a:t>
            </a:r>
            <a:r>
              <a:rPr lang="sk-SK" sz="1900" b="1" dirty="0"/>
              <a:t>)</a:t>
            </a:r>
            <a:endParaRPr lang="en-US" sz="1900" b="1" dirty="0"/>
          </a:p>
          <a:p>
            <a:pPr marL="800100" lvl="2" indent="0">
              <a:buNone/>
            </a:pPr>
            <a:r>
              <a:rPr lang="en-US" sz="1900" dirty="0"/>
              <a:t>		</a:t>
            </a:r>
            <a:r>
              <a:rPr lang="sk-SK" sz="1900" dirty="0" err="1"/>
              <a:t>result_dict</a:t>
            </a:r>
            <a:r>
              <a:rPr lang="sk-SK" sz="1900" dirty="0"/>
              <a:t>['</a:t>
            </a:r>
            <a:r>
              <a:rPr lang="sk-SK" sz="1900" dirty="0" err="1"/>
              <a:t>time</a:t>
            </a:r>
            <a:r>
              <a:rPr lang="sk-SK" sz="1900" dirty="0"/>
              <a:t>'] = </a:t>
            </a:r>
            <a:r>
              <a:rPr lang="sk-SK" sz="1900" dirty="0" err="1"/>
              <a:t>time.time</a:t>
            </a:r>
            <a:r>
              <a:rPr lang="sk-SK" sz="1900" dirty="0"/>
              <a:t>()</a:t>
            </a:r>
            <a:endParaRPr lang="en-US" sz="1900" dirty="0"/>
          </a:p>
          <a:p>
            <a:pPr marL="800100" lvl="2" indent="0">
              <a:buNone/>
            </a:pPr>
            <a:r>
              <a:rPr lang="en-US" sz="1900" dirty="0"/>
              <a:t>		</a:t>
            </a:r>
            <a:r>
              <a:rPr lang="sk-SK" sz="1900" dirty="0" err="1"/>
              <a:t>response</a:t>
            </a:r>
            <a:r>
              <a:rPr lang="sk-SK" sz="1900" dirty="0"/>
              <a:t> = </a:t>
            </a:r>
            <a:r>
              <a:rPr lang="sk-SK" sz="1900" dirty="0" err="1"/>
              <a:t>await</a:t>
            </a:r>
            <a:r>
              <a:rPr lang="sk-SK" sz="1900" dirty="0"/>
              <a:t> </a:t>
            </a:r>
            <a:r>
              <a:rPr lang="sk-SK" sz="1900" dirty="0" err="1"/>
              <a:t>cosmos</a:t>
            </a:r>
            <a:r>
              <a:rPr lang="sk-SK" sz="1900" dirty="0"/>
              <a:t>_</a:t>
            </a:r>
            <a:r>
              <a:rPr lang="en-US" sz="1900" dirty="0" err="1"/>
              <a:t>db</a:t>
            </a:r>
            <a:r>
              <a:rPr lang="sk-SK" sz="1900" dirty="0"/>
              <a:t>.</a:t>
            </a:r>
            <a:r>
              <a:rPr lang="sk-SK" sz="1900" dirty="0" err="1"/>
              <a:t>upsert</a:t>
            </a:r>
            <a:r>
              <a:rPr lang="sk-SK" sz="1900" dirty="0"/>
              <a:t>(</a:t>
            </a:r>
            <a:r>
              <a:rPr lang="sk-SK" sz="1900" dirty="0" err="1"/>
              <a:t>result_dict</a:t>
            </a:r>
            <a:r>
              <a:rPr lang="sk-SK" sz="1900" dirty="0"/>
              <a:t>)</a:t>
            </a:r>
            <a:endParaRPr lang="en-US" sz="1900" dirty="0"/>
          </a:p>
          <a:p>
            <a:pPr marL="800100" lvl="2" indent="0">
              <a:buNone/>
            </a:pPr>
            <a:r>
              <a:rPr lang="en-US" sz="1900" dirty="0"/>
              <a:t>		</a:t>
            </a:r>
            <a:r>
              <a:rPr lang="sk-SK" sz="1900" dirty="0" err="1"/>
              <a:t>return</a:t>
            </a:r>
            <a:r>
              <a:rPr lang="sk-SK" sz="1900" dirty="0"/>
              <a:t> </a:t>
            </a:r>
            <a:r>
              <a:rPr lang="sk-SK" sz="1900" dirty="0" err="1"/>
              <a:t>response</a:t>
            </a:r>
            <a:r>
              <a:rPr lang="sk-SK" sz="1900" dirty="0"/>
              <a:t>['</a:t>
            </a:r>
            <a:r>
              <a:rPr lang="sk-SK" sz="1900" dirty="0" err="1"/>
              <a:t>value</a:t>
            </a:r>
            <a:r>
              <a:rPr lang="sk-SK" sz="1900" dirty="0"/>
              <a:t>']</a:t>
            </a:r>
          </a:p>
          <a:p>
            <a:pPr marL="914400" lvl="2" indent="0">
              <a:buNone/>
            </a:pPr>
            <a:r>
              <a:rPr lang="sk-SK" sz="1900" dirty="0" err="1"/>
              <a:t>return</a:t>
            </a:r>
            <a:r>
              <a:rPr lang="sk-SK" sz="1900" dirty="0"/>
              <a:t> </a:t>
            </a:r>
            <a:r>
              <a:rPr lang="sk-SK" sz="1900" dirty="0" err="1"/>
              <a:t>use_cache</a:t>
            </a:r>
            <a:endParaRPr lang="sk-SK" sz="1900" dirty="0"/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36779E9-831E-B691-5176-0C3C0839FE61}"/>
              </a:ext>
            </a:extLst>
          </p:cNvPr>
          <p:cNvSpPr txBox="1"/>
          <p:nvPr/>
        </p:nvSpPr>
        <p:spPr>
          <a:xfrm>
            <a:off x="6514963" y="5191356"/>
            <a:ext cx="57647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@use_cache_decorator</a:t>
            </a:r>
          </a:p>
          <a:p>
            <a:pPr marL="0" indent="0">
              <a:buNone/>
            </a:pPr>
            <a:r>
              <a:rPr lang="sk-SK" b="1" dirty="0" err="1"/>
              <a:t>async</a:t>
            </a:r>
            <a:r>
              <a:rPr lang="sk-SK" b="1" dirty="0"/>
              <a:t> </a:t>
            </a:r>
            <a:r>
              <a:rPr lang="sk-SK" b="1" dirty="0" err="1"/>
              <a:t>def</a:t>
            </a:r>
            <a:r>
              <a:rPr lang="sk-SK" b="1" dirty="0"/>
              <a:t> </a:t>
            </a:r>
            <a:r>
              <a:rPr lang="sk-SK" b="1" dirty="0" err="1"/>
              <a:t>do_something</a:t>
            </a:r>
            <a:r>
              <a:rPr lang="sk-SK" b="1" dirty="0"/>
              <a:t>(</a:t>
            </a:r>
            <a:r>
              <a:rPr lang="en-US" b="1" dirty="0" err="1"/>
              <a:t>item_ids</a:t>
            </a:r>
            <a:r>
              <a:rPr lang="sk-SK" b="1" dirty="0"/>
              <a:t>: 'list[</a:t>
            </a:r>
            <a:r>
              <a:rPr lang="sk-SK" b="1" dirty="0" err="1"/>
              <a:t>str</a:t>
            </a:r>
            <a:r>
              <a:rPr lang="sk-SK" b="1" dirty="0"/>
              <a:t>]') -&gt; </a:t>
            </a:r>
            <a:r>
              <a:rPr lang="sk-SK" b="1" dirty="0" err="1"/>
              <a:t>str</a:t>
            </a:r>
            <a:r>
              <a:rPr lang="sk-SK" b="1" dirty="0"/>
              <a:t>:</a:t>
            </a:r>
          </a:p>
          <a:p>
            <a:pPr marL="0" indent="0">
              <a:buNone/>
            </a:pPr>
            <a:r>
              <a:rPr lang="en-US" dirty="0"/>
              <a:t>	items</a:t>
            </a:r>
            <a:r>
              <a:rPr lang="sk-SK" dirty="0"/>
              <a:t> = </a:t>
            </a:r>
            <a:r>
              <a:rPr lang="sk-SK" dirty="0" err="1"/>
              <a:t>await</a:t>
            </a:r>
            <a:r>
              <a:rPr lang="sk-SK" dirty="0"/>
              <a:t> </a:t>
            </a:r>
            <a:r>
              <a:rPr lang="en-US" dirty="0"/>
              <a:t>My</a:t>
            </a:r>
            <a:r>
              <a:rPr lang="sk-SK" dirty="0" err="1"/>
              <a:t>Assets.get</a:t>
            </a:r>
            <a:r>
              <a:rPr lang="sk-SK" dirty="0"/>
              <a:t>(</a:t>
            </a:r>
            <a:r>
              <a:rPr lang="en-US" dirty="0" err="1"/>
              <a:t>item_ids</a:t>
            </a:r>
            <a:r>
              <a:rPr lang="sk-SK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 err="1"/>
              <a:t>res</a:t>
            </a:r>
            <a:r>
              <a:rPr lang="en-US" dirty="0"/>
              <a:t>ult</a:t>
            </a:r>
            <a:r>
              <a:rPr lang="sk-SK" dirty="0"/>
              <a:t> = </a:t>
            </a:r>
            <a:r>
              <a:rPr lang="sk-SK" dirty="0" err="1"/>
              <a:t>calculate</a:t>
            </a:r>
            <a:r>
              <a:rPr lang="sk-SK" dirty="0"/>
              <a:t>(</a:t>
            </a:r>
            <a:r>
              <a:rPr lang="en-US" dirty="0"/>
              <a:t>items</a:t>
            </a:r>
            <a:r>
              <a:rPr lang="sk-SK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 err="1"/>
              <a:t>return</a:t>
            </a:r>
            <a:r>
              <a:rPr lang="sk-SK" dirty="0"/>
              <a:t> </a:t>
            </a:r>
            <a:r>
              <a:rPr lang="sk-SK" dirty="0" err="1"/>
              <a:t>f'result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[{", ".</a:t>
            </a:r>
            <a:r>
              <a:rPr lang="sk-SK" dirty="0" err="1"/>
              <a:t>join</a:t>
            </a:r>
            <a:r>
              <a:rPr lang="sk-SK" dirty="0"/>
              <a:t>(</a:t>
            </a:r>
            <a:r>
              <a:rPr lang="en-US" dirty="0"/>
              <a:t>item</a:t>
            </a:r>
            <a:r>
              <a:rPr lang="sk-SK" dirty="0"/>
              <a:t>_id</a:t>
            </a:r>
            <a:r>
              <a:rPr lang="en-US" dirty="0"/>
              <a:t>s</a:t>
            </a:r>
            <a:r>
              <a:rPr lang="sk-SK" dirty="0"/>
              <a:t>)}] = {</a:t>
            </a:r>
            <a:r>
              <a:rPr lang="sk-SK" dirty="0" err="1"/>
              <a:t>res</a:t>
            </a:r>
            <a:r>
              <a:rPr lang="en-US" dirty="0"/>
              <a:t>ult</a:t>
            </a:r>
            <a:r>
              <a:rPr lang="sk-SK" dirty="0"/>
              <a:t>}'</a:t>
            </a:r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FFA7308-65C8-E3E8-ADD4-577B00A87E76}"/>
              </a:ext>
            </a:extLst>
          </p:cNvPr>
          <p:cNvSpPr txBox="1"/>
          <p:nvPr/>
        </p:nvSpPr>
        <p:spPr>
          <a:xfrm>
            <a:off x="7407034" y="1578063"/>
            <a:ext cx="3980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Azure functions</a:t>
            </a:r>
            <a:endParaRPr lang="sk-SK" sz="40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80ED76B-15D5-E909-70C3-7BA642975254}"/>
              </a:ext>
            </a:extLst>
          </p:cNvPr>
          <p:cNvSpPr txBox="1"/>
          <p:nvPr/>
        </p:nvSpPr>
        <p:spPr>
          <a:xfrm>
            <a:off x="7945663" y="2281482"/>
            <a:ext cx="382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Package in Python: azure-functions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40630585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55A50-EE56-5596-4BEF-1B52B60F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50" y="177889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References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4F6CC7-BD4D-763F-29C6-DB1A20B9B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231F95E-4A5D-6696-A887-FA815C1D7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89" y="1009396"/>
            <a:ext cx="11724361" cy="56938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400" b="1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Dom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Capabilities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Basics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Advanced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topics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Application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of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AspectJ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400" b="0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2"/>
              </a:rPr>
              <a:t>The</a:t>
            </a:r>
            <a:r>
              <a:rPr kumimoji="0" lang="sk-SK" altLang="sk-SK" sz="1400" b="0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2"/>
              </a:rPr>
              <a:t> </a:t>
            </a:r>
            <a:r>
              <a:rPr kumimoji="0" lang="sk-SK" altLang="sk-SK" sz="1400" b="0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2"/>
              </a:rPr>
              <a:t>AspectJ</a:t>
            </a:r>
            <a:r>
              <a:rPr kumimoji="0" lang="sk-SK" altLang="sk-SK" sz="1400" b="0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2"/>
              </a:rPr>
              <a:t> in </a:t>
            </a:r>
            <a:r>
              <a:rPr kumimoji="0" lang="sk-SK" altLang="sk-SK" sz="1400" b="0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2"/>
              </a:rPr>
              <a:t>Action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Laddad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Ramnivas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2003.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AspectJ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in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action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practical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programming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Greenwich, CT: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Manning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ISBN 978-1-930110-93-9.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Dynamic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Programming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in Java: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HotWave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Experience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400" b="0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3"/>
              </a:rPr>
              <a:t>https://link.springer.com/chapter/10.1007/978-3-642-35551-6_3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CARDOSO,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João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M.P.,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Tiago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CARVALHO, José G.F. COUTINHO,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Wayne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LUK,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Ricardo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NOBRE, Pedro DINIZ a Zlatko PETROV, 2012. LARA: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an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programming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language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for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embedded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systems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V: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Proceedings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of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11th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annual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international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conference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on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Development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- AOSD ’12 [online].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Potsdam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Germany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 ACM Press, s. 179. ISBN 978-1-4503- 1092-5. Dostupné na: doi:10.1145/2162049.2162071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RASHID,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Awais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Ana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MOREIRA a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Joāo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ARAÚJO, 2003.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Modularisation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composition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of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aspectual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requirements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V: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2nd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international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conference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Proceedings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of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2nd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international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conference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on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development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- AOSD ’03 [online]. Boston, Massachusetts: ACM Press, s. 11–20. ISBN 978-1-58113-660-9. Dostupné na: doi:10.1145/643603.643605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SÁ LOUREIRO FERREIRA DA SILVA,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Ricardo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Programming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for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Javascript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using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Lara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Language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Porto.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Dissertation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thesis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Universidade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do Porto, 2019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WASHIZAKI,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Hironori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Yoichi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NAGAI,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Rieko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YAMAMOTO,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Atsuto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KUBO,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Tomohiko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MIZUMACHI,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Kazuki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EGUCHI,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Yoshiaki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FUKAZAWA,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Nobukazu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YOSHIOKA,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Hideyuki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KANUKA,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Toshihiro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KODAKA a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Nobuhide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SUGIMOTO, 2009. AOJS: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javascript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programming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framework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for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web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development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V: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Proceedings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of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8th workshop on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Aspects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components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and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patterns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for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infrastructure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software - ACP4IS ’09 [online].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Charlottesville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Virginia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USA: ACM Press, s. 31. ISBN 978-1-60558-450-8. Dostupné na: doi:10.1145/1509276.1509285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TOLEDO,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Rodolfo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Paul LEGER a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Éric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TANTER, 2010.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AspectScript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expressive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for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web.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V: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Proceedings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of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Eighth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International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Conference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on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AspectOriented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Development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- AOSD ’10 [online].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Rennes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Saint-Malo,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France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 ACM Press, s. 13 [cit. 18.5.2022]. ISBN 978-1-60558-958-9. Dostupné na: doi:10.1145/1739230.1739233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SOARES,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Sérgio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Paulo BORBA a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Eduardo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LAUREANO,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Distribution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persistence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as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Software: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Practice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Experience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[online]. 2006, roč. 36, č. 7, s. 711–759. ISSN 0038-0644, 1097-024X. Dostupné na: doi:10.1002/spe.715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SOARES,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Sergio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Eduardo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LAUREANO a Paulo BORBA.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Implementing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distribution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persistence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with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aspectJ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ACM SIGPLAN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Notices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[online]. 2002, roč. 37, č. 11, s. 174–190. ISSN 0362-1340, 1558-1160. Dostupné na: doi:10.1145/583854.582437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HUANG,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Wenhao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Chengwan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HE a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Zheng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LI. A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Comparison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of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Implementations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for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JavaScript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2015, Dostupné na: doi:10.2991/csic-15.2015.9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Flanagan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D.: </a:t>
            </a:r>
            <a:r>
              <a:rPr kumimoji="0" lang="sk-SK" altLang="sk-SK" sz="1400" b="1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canto-js</a:t>
            </a:r>
            <a:r>
              <a:rPr kumimoji="0" lang="sk-SK" altLang="sk-SK" sz="1400" b="1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: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An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improved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api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for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html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canvas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tag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(2010)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Aspect-oriended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recreation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of design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patterns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application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of </a:t>
            </a:r>
            <a:r>
              <a:rPr kumimoji="0" lang="sk-SK" altLang="sk-SK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patterns</a:t>
            </a: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R.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Miles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AspectJ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cookbook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1st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ed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Sebastopol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CA;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Farnham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O’Reilly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4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Media</a:t>
            </a:r>
            <a:r>
              <a:rPr kumimoji="0" lang="sk-SK" altLang="sk-SK" sz="14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2004.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743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360AB-1776-D460-F613-7744C42C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EC26F2-4966-9655-F250-3B107A692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C59119D-C096-40AA-BB97-FBC95B734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8" y="2091025"/>
            <a:ext cx="6268325" cy="182905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E87F794-1B3E-83C2-DBDF-682D9D63A2D2}"/>
              </a:ext>
            </a:extLst>
          </p:cNvPr>
          <p:cNvSpPr txBox="1"/>
          <p:nvPr/>
        </p:nvSpPr>
        <p:spPr>
          <a:xfrm>
            <a:off x="358573" y="5000315"/>
            <a:ext cx="291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from: </a:t>
            </a:r>
            <a:r>
              <a:rPr lang="en-US" i="1" dirty="0">
                <a:solidFill>
                  <a:srgbClr val="212529"/>
                </a:solidFill>
                <a:effectLst/>
                <a:latin typeface="Domine"/>
              </a:rPr>
              <a:t>KUMAR, Ravi a </a:t>
            </a:r>
            <a:r>
              <a:rPr lang="en-US" i="1" dirty="0" err="1">
                <a:solidFill>
                  <a:srgbClr val="212529"/>
                </a:solidFill>
                <a:effectLst/>
                <a:latin typeface="Domine"/>
              </a:rPr>
              <a:t>Munishwar</a:t>
            </a:r>
            <a:r>
              <a:rPr lang="en-US" i="1" dirty="0">
                <a:solidFill>
                  <a:srgbClr val="212529"/>
                </a:solidFill>
                <a:effectLst/>
                <a:latin typeface="Domine"/>
              </a:rPr>
              <a:t> RAI, 2019. A Comparative Study of AOP Approaches: </a:t>
            </a: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AspectJ, Spring AOP, JBoss AOP. 2019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89398712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1227</TotalTime>
  <Words>7280</Words>
  <Application>Microsoft Office PowerPoint</Application>
  <PresentationFormat>Širokouhlá</PresentationFormat>
  <Paragraphs>929</Paragraphs>
  <Slides>93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93</vt:i4>
      </vt:variant>
    </vt:vector>
  </HeadingPairs>
  <TitlesOfParts>
    <vt:vector size="102" baseType="lpstr">
      <vt:lpstr>Arial</vt:lpstr>
      <vt:lpstr>Calibri</vt:lpstr>
      <vt:lpstr>Consolas</vt:lpstr>
      <vt:lpstr>Domine</vt:lpstr>
      <vt:lpstr>Inter</vt:lpstr>
      <vt:lpstr>Times New Roman</vt:lpstr>
      <vt:lpstr>Trebuchet MS</vt:lpstr>
      <vt:lpstr>Wingdings 3</vt:lpstr>
      <vt:lpstr>Fazeta</vt:lpstr>
      <vt:lpstr>Advanced Topics in Aspect-Oriented Languages:</vt:lpstr>
      <vt:lpstr>Prezentácia programu PowerPoint</vt:lpstr>
      <vt:lpstr>Architecture based  on Aspects</vt:lpstr>
      <vt:lpstr>Steps in defining the Architecture</vt:lpstr>
      <vt:lpstr>Define Rules For Services And Repositories</vt:lpstr>
      <vt:lpstr>Advices</vt:lpstr>
      <vt:lpstr>Before Advice in Spring AOP</vt:lpstr>
      <vt:lpstr>After Advice in Spring AOP</vt:lpstr>
      <vt:lpstr>Around Advice  in Spring AOP</vt:lpstr>
      <vt:lpstr>After Throwing Aspect</vt:lpstr>
      <vt:lpstr>After Throwing Aspect</vt:lpstr>
      <vt:lpstr>After Returning Aspect</vt:lpstr>
      <vt:lpstr>Pointcut Language</vt:lpstr>
      <vt:lpstr>Pointcut examples:    Application to Methods</vt:lpstr>
      <vt:lpstr>Pointcut examples:     Application to Methods</vt:lpstr>
      <vt:lpstr>Pointcut examples: Application    to Packages and Services</vt:lpstr>
      <vt:lpstr>Pointcut examples: Application    to Packages and Services</vt:lpstr>
      <vt:lpstr>Name of Beans as Pointcuts</vt:lpstr>
      <vt:lpstr>Spring AOP  Proxies</vt:lpstr>
      <vt:lpstr>Proxy in Spring AOP: JDK vs CGLIB </vt:lpstr>
      <vt:lpstr>Prezentácia programu PowerPoint</vt:lpstr>
      <vt:lpstr>Proxies in Spring AOP</vt:lpstr>
      <vt:lpstr>Prezentácia programu PowerPoint</vt:lpstr>
      <vt:lpstr>Prezentácia programu PowerPoint</vt:lpstr>
      <vt:lpstr>Pointcut Annotation</vt:lpstr>
      <vt:lpstr>Allowing Aspects In Configuration  of Spring Framework</vt:lpstr>
      <vt:lpstr>AspectJ vs Spring AOP vs JBoss</vt:lpstr>
      <vt:lpstr>Prezentácia programu PowerPoint</vt:lpstr>
      <vt:lpstr>Runtime Performance</vt:lpstr>
      <vt:lpstr>Prezentácia programu PowerPoint</vt:lpstr>
      <vt:lpstr>Pointcuts – different kinds</vt:lpstr>
      <vt:lpstr>Example: Annotation based join points</vt:lpstr>
      <vt:lpstr>Prezentácia programu PowerPoint</vt:lpstr>
      <vt:lpstr>Pointcut</vt:lpstr>
      <vt:lpstr>Pointcut language</vt:lpstr>
      <vt:lpstr>Control  flows</vt:lpstr>
      <vt:lpstr>Pointcuts Based on Lexical Structure</vt:lpstr>
      <vt:lpstr>Execution Object Pointcuts</vt:lpstr>
      <vt:lpstr>Arguments Pointcuts</vt:lpstr>
      <vt:lpstr>Conditional Checkpoints</vt:lpstr>
      <vt:lpstr>Introduction</vt:lpstr>
      <vt:lpstr>Exception Softening</vt:lpstr>
      <vt:lpstr>Precedence</vt:lpstr>
      <vt:lpstr>Precedence</vt:lpstr>
      <vt:lpstr>Difficulty configuration</vt:lpstr>
      <vt:lpstr>Compile-time declaration</vt:lpstr>
      <vt:lpstr>Policy Enforcement</vt:lpstr>
      <vt:lpstr>Example: Intertype declaration in AspectJ</vt:lpstr>
      <vt:lpstr>Prezentácia programu PowerPoint</vt:lpstr>
      <vt:lpstr>Example: Aspect in AspectJ</vt:lpstr>
      <vt:lpstr>A Complex Pointcut With Advice</vt:lpstr>
      <vt:lpstr>Advice</vt:lpstr>
      <vt:lpstr>Advice Structure</vt:lpstr>
      <vt:lpstr>Around Advice</vt:lpstr>
      <vt:lpstr>Before advice</vt:lpstr>
      <vt:lpstr>Reflective API - AspectJ</vt:lpstr>
      <vt:lpstr>Association of Aspects in AspectJ</vt:lpstr>
      <vt:lpstr>Per Object Aspect Association</vt:lpstr>
      <vt:lpstr>Per Control Flow Aspect Association</vt:lpstr>
      <vt:lpstr>Privileged Aspect - AspectJ</vt:lpstr>
      <vt:lpstr>Spring AOP        vs AspectJ</vt:lpstr>
      <vt:lpstr>LARA – language independent aspect-oriented programming</vt:lpstr>
      <vt:lpstr>Prezentácia programu PowerPoint</vt:lpstr>
      <vt:lpstr>Approach - flow</vt:lpstr>
      <vt:lpstr>Approach - flow</vt:lpstr>
      <vt:lpstr>Tests: Obfuscation</vt:lpstr>
      <vt:lpstr>Features</vt:lpstr>
      <vt:lpstr>Prezentácia programu PowerPoint</vt:lpstr>
      <vt:lpstr>Sample JavaScript/TypeScript AST</vt:lpstr>
      <vt:lpstr>Prezentácia programu PowerPoint</vt:lpstr>
      <vt:lpstr>Convert  JavaScript  into AST</vt:lpstr>
      <vt:lpstr>Convert TypeScript into AST</vt:lpstr>
      <vt:lpstr>Prezentácia programu PowerPoint</vt:lpstr>
      <vt:lpstr>AST</vt:lpstr>
      <vt:lpstr>Restrictions of using aspects in typescript</vt:lpstr>
      <vt:lpstr>Prezentácia programu PowerPoint</vt:lpstr>
      <vt:lpstr>Aspect C++</vt:lpstr>
      <vt:lpstr>Prezentácia programu PowerPoint</vt:lpstr>
      <vt:lpstr>Prezentácia programu PowerPoint</vt:lpstr>
      <vt:lpstr>Preparation for Windows</vt:lpstr>
      <vt:lpstr>C++ aspect-oriented Weaving tool - AspectC</vt:lpstr>
      <vt:lpstr>Prezentácia programu PowerPoint</vt:lpstr>
      <vt:lpstr>G++ compiler</vt:lpstr>
      <vt:lpstr>Find path to your G++ compiler</vt:lpstr>
      <vt:lpstr>Working example</vt:lpstr>
      <vt:lpstr>Prezentácia programu PowerPoint</vt:lpstr>
      <vt:lpstr>Compilling and Weaving the program</vt:lpstr>
      <vt:lpstr>Analysis of AspectC utility</vt:lpstr>
      <vt:lpstr>Related literature</vt:lpstr>
      <vt:lpstr>Decorators in Python</vt:lpstr>
      <vt:lpstr>Decorator applied on async function: Use in FAAS</vt:lpstr>
      <vt:lpstr>References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 Perdek</dc:creator>
  <cp:lastModifiedBy>Jakub Perdek</cp:lastModifiedBy>
  <cp:revision>33</cp:revision>
  <dcterms:created xsi:type="dcterms:W3CDTF">2024-08-25T23:47:19Z</dcterms:created>
  <dcterms:modified xsi:type="dcterms:W3CDTF">2024-09-25T18:27:28Z</dcterms:modified>
</cp:coreProperties>
</file>